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647" r:id="rId3"/>
    <p:sldId id="638" r:id="rId4"/>
    <p:sldId id="265" r:id="rId5"/>
    <p:sldId id="637" r:id="rId6"/>
    <p:sldId id="621" r:id="rId7"/>
    <p:sldId id="649" r:id="rId8"/>
    <p:sldId id="648" r:id="rId9"/>
    <p:sldId id="594" r:id="rId10"/>
    <p:sldId id="604" r:id="rId11"/>
    <p:sldId id="615" r:id="rId12"/>
    <p:sldId id="267" r:id="rId13"/>
    <p:sldId id="618" r:id="rId14"/>
    <p:sldId id="630" r:id="rId15"/>
    <p:sldId id="264" r:id="rId16"/>
    <p:sldId id="634" r:id="rId17"/>
    <p:sldId id="619" r:id="rId18"/>
    <p:sldId id="268" r:id="rId19"/>
    <p:sldId id="65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Buck" initials="LB" lastIdx="14" clrIdx="0">
    <p:extLst>
      <p:ext uri="{19B8F6BF-5375-455C-9EA6-DF929625EA0E}">
        <p15:presenceInfo xmlns:p15="http://schemas.microsoft.com/office/powerpoint/2012/main" userId="91f2f50be5d807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26AF01"/>
    <a:srgbClr val="B8189A"/>
    <a:srgbClr val="F19F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0" autoAdjust="0"/>
    <p:restoredTop sz="77363" autoAdjust="0"/>
  </p:normalViewPr>
  <p:slideViewPr>
    <p:cSldViewPr snapToGrid="0">
      <p:cViewPr varScale="1">
        <p:scale>
          <a:sx n="64" d="100"/>
          <a:sy n="64" d="100"/>
        </p:scale>
        <p:origin x="34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1D45B-E114-4A28-A7EA-974422DE43DE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43A-DCF4-43FB-9685-DD17F8E37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433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mag.org/news/2017/03/ancient-skulls-may-belong-elusive-humans-called-denisovan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Feel free to ask questions during / after class and email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Provided peer-reviewed papers, news articles, blogs (pay attention to your sources…)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866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Xuchang</a:t>
            </a:r>
            <a:r>
              <a:rPr lang="en-US" dirty="0"/>
              <a:t> </a:t>
            </a:r>
            <a:r>
              <a:rPr lang="en-US" dirty="0" err="1"/>
              <a:t>aDNA</a:t>
            </a:r>
            <a:r>
              <a:rPr lang="en-US" dirty="0"/>
              <a:t> tested by Q. Fu – unsuccessful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https://www.sciencemag.org/news/2017/03/ancient-skulls-may-belong-elusive-humans-called-denisovans</a:t>
            </a:r>
            <a:endParaRPr lang="en-US" dirty="0"/>
          </a:p>
          <a:p>
            <a:endParaRPr lang="en-US" dirty="0"/>
          </a:p>
          <a:p>
            <a:r>
              <a:rPr lang="en-US" dirty="0"/>
              <a:t>New parietal fragment –presented by Viola , AAPAs 03.2019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7EFC7F-35F9-48F4-884B-8CDD4B067BA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7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ZooMS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breaks collagen, most abundant protein in bone, into smaller peptides -&gt; mass spectrometer to identify differences between animal species. Hominins = identical collagen peptide sequences, so DNA needed for species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Neanderthals, Denisovans and humans all in region at same / similar times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Humans – artefacts @ 43-45 </a:t>
            </a:r>
            <a:r>
              <a:rPr lang="en-GB" dirty="0" err="1"/>
              <a:t>kya</a:t>
            </a:r>
            <a:r>
              <a:rPr lang="en-GB" dirty="0"/>
              <a:t> (</a:t>
            </a:r>
            <a:r>
              <a:rPr lang="en-GB" dirty="0" err="1"/>
              <a:t>Douka</a:t>
            </a:r>
            <a:r>
              <a:rPr lang="en-GB" dirty="0"/>
              <a:t> et al.. 2019)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Ust’Ishim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467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Original article: Mendez FL,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Krahn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Schrack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B, et al. An African American paternal lineage adds an extremely ancient root to the human Y chromosome phylogenetic tree. 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 J Hum Genet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2013;92(3):454-9.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Original article: Hammer MF,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Woerner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AE, Mendez FL, Watkins JC, Wall JD. Genetic evidence for archaic admixture in Africa. 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 Natl </a:t>
            </a:r>
            <a:r>
              <a:rPr lang="en-GB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Sci U S 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2011;108(37):15123-8.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Some researchers divide </a:t>
            </a:r>
            <a:r>
              <a:rPr lang="en-GB" i="1" dirty="0"/>
              <a:t>H. erectus </a:t>
            </a:r>
            <a:r>
              <a:rPr lang="en-GB" i="0" dirty="0"/>
              <a:t>into African and Asian material, in which case the African material is designated </a:t>
            </a:r>
            <a:r>
              <a:rPr lang="en-GB" i="1" dirty="0"/>
              <a:t>H. ergaster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0" dirty="0"/>
              <a:t>Iwo </a:t>
            </a:r>
            <a:r>
              <a:rPr lang="en-GB" i="0" dirty="0" err="1"/>
              <a:t>Eleru</a:t>
            </a:r>
            <a:r>
              <a:rPr lang="en-GB" i="0" dirty="0"/>
              <a:t>, </a:t>
            </a:r>
            <a:r>
              <a:rPr lang="en-GB" i="0" dirty="0" err="1"/>
              <a:t>Nigera</a:t>
            </a:r>
            <a:r>
              <a:rPr lang="en-GB" i="0" dirty="0"/>
              <a:t>, ~11 – 16 </a:t>
            </a:r>
            <a:r>
              <a:rPr lang="en-GB" i="0" dirty="0" err="1"/>
              <a:t>kya</a:t>
            </a:r>
            <a:r>
              <a:rPr lang="en-GB" i="0" dirty="0"/>
              <a:t>. Affinities with much earlier fossils, such as </a:t>
            </a:r>
            <a:r>
              <a:rPr lang="en-GB" i="0" dirty="0" err="1"/>
              <a:t>Ngaloba</a:t>
            </a:r>
            <a:r>
              <a:rPr lang="en-GB" i="0" dirty="0"/>
              <a:t>, </a:t>
            </a:r>
            <a:r>
              <a:rPr lang="en-GB" i="0" dirty="0" err="1"/>
              <a:t>Skhul</a:t>
            </a:r>
            <a:r>
              <a:rPr lang="en-GB" i="0" dirty="0"/>
              <a:t> &amp; </a:t>
            </a:r>
            <a:r>
              <a:rPr lang="en-GB" i="0" dirty="0" err="1"/>
              <a:t>Qafzeh</a:t>
            </a:r>
            <a:endParaRPr lang="en-GB" i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0" dirty="0" err="1"/>
              <a:t>Kabua</a:t>
            </a:r>
            <a:r>
              <a:rPr lang="en-GB" i="0" dirty="0"/>
              <a:t>, Kenya, likely early Holocene. Primitive traits, such as very thick crania bone and inner ear morphology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354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time dimension, just to give picture of complexity. These are potential interbreeding events, there may be more, some of these may turn out not to have occurred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31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Now not only many more species at every chronological stage and less certainty about links between them, but also evidence for considerable introgression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Probably similar to many other species’ evolutionary histories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406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absence of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aDNA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(climate, age, contamination)</a:t>
            </a:r>
          </a:p>
          <a:p>
            <a:endParaRPr lang="en-GB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Convergent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two separate species not sharing a common ancestor evolving similar traits. And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parallel evolution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two similar species sharing a common ancestor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evolve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same traits independently.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687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Using Rogers Ackermann, 2010 – info from baboons</a:t>
            </a:r>
          </a:p>
          <a:p>
            <a:endParaRPr lang="en-GB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0" dirty="0" err="1">
                <a:effectLst/>
              </a:rPr>
              <a:t>Skhul</a:t>
            </a:r>
            <a:r>
              <a:rPr lang="en-GB" i="0" dirty="0">
                <a:effectLst/>
              </a:rPr>
              <a:t> – 130,000 </a:t>
            </a:r>
            <a:r>
              <a:rPr lang="en-GB" i="0" dirty="0" err="1">
                <a:effectLst/>
              </a:rPr>
              <a:t>ya</a:t>
            </a:r>
            <a:r>
              <a:rPr lang="en-GB" i="0" dirty="0">
                <a:effectLst/>
              </a:rPr>
              <a:t>, and </a:t>
            </a:r>
            <a:r>
              <a:rPr lang="en-GB" i="0" dirty="0" err="1">
                <a:effectLst/>
              </a:rPr>
              <a:t>Qafzeh</a:t>
            </a:r>
            <a:r>
              <a:rPr lang="en-GB" i="0" dirty="0">
                <a:effectLst/>
              </a:rPr>
              <a:t>, 90,000 </a:t>
            </a:r>
            <a:r>
              <a:rPr lang="en-GB" i="0" dirty="0" err="1">
                <a:effectLst/>
              </a:rPr>
              <a:t>ya</a:t>
            </a:r>
            <a:r>
              <a:rPr lang="en-GB" i="0" dirty="0">
                <a:effectLst/>
              </a:rPr>
              <a:t>, both Israel, </a:t>
            </a:r>
            <a:r>
              <a:rPr lang="en-GB" i="1" dirty="0">
                <a:effectLst/>
              </a:rPr>
              <a:t>H. sapiens. </a:t>
            </a:r>
            <a:r>
              <a:rPr lang="en-GB" i="0" dirty="0">
                <a:effectLst/>
              </a:rPr>
              <a:t>Both multiple individuals, burials.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0" dirty="0" err="1">
                <a:effectLst/>
              </a:rPr>
              <a:t>Amud</a:t>
            </a:r>
            <a:r>
              <a:rPr lang="en-GB" i="0" dirty="0">
                <a:effectLst/>
              </a:rPr>
              <a:t> 55,000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872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Original article: Fu et al. 2015. Nature, 524: 216</a:t>
            </a:r>
          </a:p>
          <a:p>
            <a:endParaRPr lang="en-GB" dirty="0"/>
          </a:p>
          <a:p>
            <a:pPr fontAlgn="base"/>
            <a:r>
              <a:rPr lang="en-GB" dirty="0"/>
              <a:t>Blog post: </a:t>
            </a:r>
            <a:r>
              <a:rPr lang="en-GB" b="0" dirty="0"/>
              <a:t>Nutcracker Man: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interesting case of hybrid morphology (and genome): the Oase-1 jaw. July 2018</a:t>
            </a:r>
          </a:p>
          <a:p>
            <a:endParaRPr lang="en-GB" dirty="0"/>
          </a:p>
          <a:p>
            <a:r>
              <a:rPr lang="en-GB" dirty="0"/>
              <a:t>Mandible morphology: </a:t>
            </a:r>
            <a:r>
              <a:rPr lang="en-GB" dirty="0" err="1"/>
              <a:t>Trinkaus</a:t>
            </a:r>
            <a:r>
              <a:rPr lang="en-GB" dirty="0"/>
              <a:t>, 2003. PNAS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100(20): 11231–11236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107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Comparable variation to between chimpanzees and bonobos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Globular neurocranium and long, low cranium. Small, flat face and large, projecting face. Small </a:t>
            </a:r>
            <a:r>
              <a:rPr lang="en-GB" dirty="0" err="1"/>
              <a:t>browridges</a:t>
            </a:r>
            <a:r>
              <a:rPr lang="en-GB" dirty="0"/>
              <a:t> and large </a:t>
            </a:r>
            <a:r>
              <a:rPr lang="en-GB" dirty="0" err="1"/>
              <a:t>browridges</a:t>
            </a:r>
            <a:r>
              <a:rPr lang="en-GB" dirty="0"/>
              <a:t>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Strict interpretation of the BSC not widely applied these days</a:t>
            </a:r>
          </a:p>
          <a:p>
            <a:endParaRPr lang="en-GB" dirty="0"/>
          </a:p>
          <a:p>
            <a:r>
              <a:rPr lang="en-GB" dirty="0"/>
              <a:t>Stringer &amp; Buck, 2014. Diagnosing </a:t>
            </a:r>
            <a:r>
              <a:rPr lang="en-GB" i="1" dirty="0"/>
              <a:t>Homo sapiens </a:t>
            </a:r>
            <a:r>
              <a:rPr lang="en-GB" i="0" dirty="0"/>
              <a:t>in the fossil record. Annals of Human Biology 41: 312-322</a:t>
            </a:r>
          </a:p>
          <a:p>
            <a:r>
              <a:rPr lang="en-GB" dirty="0"/>
              <a:t>Stringer C. 2016 The origin and evolution of Homo sapiens. Phil. Trans. R. Soc. B 371: 20150237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977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 suggested to be first generation hybrid – date and subtlety of Neanderthal features</a:t>
            </a:r>
          </a:p>
          <a:p>
            <a:endParaRPr lang="en-GB" dirty="0"/>
          </a:p>
          <a:p>
            <a:r>
              <a:rPr lang="en-GB" dirty="0"/>
              <a:t>Well-developed chin, but sloping symphysis</a:t>
            </a:r>
          </a:p>
          <a:p>
            <a:r>
              <a:rPr lang="en-GB" dirty="0"/>
              <a:t>Body proportions, diaphyseal dimensions and muscle attachments = Neanderthal like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67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Popular article: www.theguardian.com/science/2014/feb/15/svante-paabo-dna-neanderthal-genetics</a:t>
            </a:r>
          </a:p>
          <a:p>
            <a:r>
              <a:rPr lang="en-GB" dirty="0"/>
              <a:t>Original articles: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Krause, Johannes, et al. "The complete mitochondrial DNA genome of an unknown hominin from southern Siberia." 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464.7290 (2010): 894.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Reich, David, et al. "Genetic history of an archaic hominin group from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Denisova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Cave in Siberia." 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468.7327 (2010): 1053.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34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Popular article: www.sciencenews.org/article/animal-hybrids-may-hold-clues-neandertal-human-interbreeding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First thought same amount of Neanderthal DNA in all non-Africans, therefore probably just one event, but further studies showed different %s and so probably a more complex story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No Neanderthal </a:t>
            </a:r>
            <a:r>
              <a:rPr lang="en-GB" dirty="0" err="1"/>
              <a:t>mtDNA</a:t>
            </a:r>
            <a:r>
              <a:rPr lang="en-GB" dirty="0"/>
              <a:t> introgression because of asymmetrical </a:t>
            </a:r>
            <a:r>
              <a:rPr lang="en-GB" dirty="0" err="1"/>
              <a:t>matings</a:t>
            </a:r>
            <a:r>
              <a:rPr lang="en-GB" dirty="0"/>
              <a:t>, or just lost over time (no daughters)?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Not exhaustive list of possible introgression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495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Popular article: www.sciencenews.org/article/animal-hybrids-may-hold-clues-neandertal-human-interbreeding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330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Peer-reviewed article: Wolf &amp; </a:t>
            </a:r>
            <a:r>
              <a:rPr lang="en-GB" dirty="0" err="1"/>
              <a:t>Akey</a:t>
            </a:r>
            <a:r>
              <a:rPr lang="en-GB" dirty="0"/>
              <a:t>, 2018. Outstanding questions in the study of archaic hominin admixture. PLOS Genetics </a:t>
            </a:r>
          </a:p>
          <a:p>
            <a:r>
              <a:rPr lang="en-GB" dirty="0"/>
              <a:t>Peer-reviewed article: Martin Petr et al. 2019 PNAS</a:t>
            </a:r>
          </a:p>
          <a:p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Weakly deleterious in Neanderthals, but very low population density – could accumulate. More easily removed by selection in larger effective population sizes of humans (doesn’t have to be much larger)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1.5 x less Neanderthal DNA than expected on X chromosome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Studies of Ancient Eurasians suggest decline from ~6-2% over ~40 ka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Difficulty with evaluating benefit of </a:t>
            </a:r>
            <a:r>
              <a:rPr lang="en-GB" dirty="0" err="1"/>
              <a:t>introgressed</a:t>
            </a:r>
            <a:r>
              <a:rPr lang="en-GB" dirty="0"/>
              <a:t> DNA – genes associated with phenotypes today are acting in very different environments to the ones for which they were selected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010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Huerta-Sánchez, Emilia, et al. "Altitude adaptation in Tibetans caused by introgression of Denisovan-like DNA." 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512.7513 (2014): 194.</a:t>
            </a:r>
          </a:p>
          <a:p>
            <a:r>
              <a:rPr lang="en-GB" dirty="0"/>
              <a:t>www.sciencemag.org/news/2014/07/tibetans-inherited-high-altitude-gene-ancient-human</a:t>
            </a:r>
          </a:p>
          <a:p>
            <a:endParaRPr lang="en-GB" dirty="0"/>
          </a:p>
          <a:p>
            <a:r>
              <a:rPr lang="en-GB" dirty="0"/>
              <a:t>Challenges: cold, radiation, aridity, nutrition</a:t>
            </a:r>
          </a:p>
          <a:p>
            <a:r>
              <a:rPr lang="en-GB" dirty="0"/>
              <a:t>Partial pressure of air drops – less O2 forced into RBCs and some leave lungs with no O2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686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Huerta-Sánchez, Emilia, et al. "Altitude adaptation in Tibetans caused by introgression of Denisovan-like DNA." 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512.7513 (2014): 194.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dirty="0"/>
              <a:t>www.sciencemag.org/news/2014/07/tibetans-inherited-high-altitude-gene-ancient-human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43A-DCF4-43FB-9685-DD17F8E3715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038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Denisova</a:t>
            </a:r>
            <a:r>
              <a:rPr lang="en-US" dirty="0"/>
              <a:t> isolated outpost at edge of range?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Inbreeding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Edge of area of introgression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7EFC7F-35F9-48F4-884B-8CDD4B067BA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91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D3AEC-8298-4A77-A9C4-2F9917C2A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D450B3-8935-4C81-B2C7-7E87AC419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8AE72-476A-44E7-96CB-09D9DE5C6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BDFBE-A86E-4DC4-90B9-88A705C87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1CB90-8D20-4967-8248-A640AF023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94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DD08E-C181-4921-A55A-C41E4C8F3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9C995C-F5B3-44D8-B04C-923B0F398F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CF3A6-0157-4834-AD3B-CA7ACBB9A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1C820-BDB9-4A17-9B0B-25717D9CF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7497C-E52B-445F-9F22-09A22FEB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638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5BE295-8316-468C-9AFD-3FA76DE951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26073A-EEC4-48EB-80C1-D93A4AD14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2256E-0C0D-48D1-805B-14493E5B9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9D729-7CC1-4083-958B-80D72CE0E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C16BF-E501-4DB6-8E17-A9D046BA3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488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12B61-79C5-4732-8752-40A49574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683F9-04F5-4C5E-9E2B-D68DFB5F4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ABA80-D275-403E-B04A-77D3B8BB8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747D1-FA48-47C5-A43E-D27651C3B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3EB35-67C8-40D5-8970-7E5AB6E22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027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1EB1D-5FCA-4625-BE57-6ED9C570B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0B890-1641-4BDB-8F80-E55098940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5BD30-014A-45EE-A1BD-8A1465FD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B42F3-7F69-4B02-8C0C-F60E8D24E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0EAC0-03CC-4B62-B4A2-D6F90DB5F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810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26EDE-9480-4A15-9972-549419666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A5A43-71D7-4EEB-9D97-58BA8A4184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10B16-6010-4175-B228-FB91A4DC3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5DCEB-53D0-4EF6-882F-705205199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CD32A-8C0E-4466-A8FE-FB3A47FBB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A2E12-F283-43D0-A35C-134795E1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764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A081-30FF-4921-A6E8-9F4FB6DC4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AB60F-90FE-4BE7-881E-17ACDF37A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52D17-6179-4FCE-AC52-40B7B3769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E8B6E1-FB99-4E64-9183-FB875B6B4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582DB7-E1E0-4206-A8F9-231CCD2B1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EFA1B0-F5CD-42A6-A46D-2E4201292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A3F494-7ED3-468C-BBDD-D39EF1827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A207B8-E286-4232-8219-1DC1A5161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499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842A-3CDB-4AFB-B4FF-8DD95FD10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4A839-4D1F-4269-8A47-952C53222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9F0A8B-3FC2-4B7A-8EEE-EB25793A4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E097E-F69C-4353-9C84-4D75300B5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40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A8EF19-4DC9-4EA3-857D-CB7AA0D62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FAEB0B-CD71-47AD-8613-A7926AA40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0EB33-C069-43A9-9513-CF8174FC4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84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85C0B-BB4C-4A8F-B8B9-63519DD8A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7D63F-C238-4BC5-83D6-C308DC7CF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9AC41-DB15-4A1C-B5BA-2DDAC8A30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A9A13-83EE-44FA-A429-5ED6C0FF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C35D7D-CB13-41F5-948D-FF702D59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93A8D-DADE-4076-8CB0-2426F6AFA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120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C35C-6345-4578-A836-AAABBB83A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693D8A-C065-4EDB-ADE4-0060A91B8A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54739-9E0A-47F7-B24D-1EA91FED3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9AC40-143A-429C-A564-AC8541BF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51AA-491B-45B6-9D13-EA869959E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3B814-8E44-4125-9362-0015302C6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86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BE5F84-5197-4E6E-8AA6-F1633F0B3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03CEE-A8DA-4C57-AD73-AAF49C792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09A8E-316C-4264-BED3-D8B65DCC1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FD950-AD65-45F2-B8F4-7DC3ADC1BC90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8341D-0384-44DD-856B-1552071686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53612-A569-42B2-9DBA-AC72D6E5D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77FE8-48DA-4F7C-BA13-4CCEEB1F9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38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FDDCFB2-8348-4795-A5B7-149BCC3E4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660" y="3327400"/>
            <a:ext cx="6424839" cy="2757714"/>
          </a:xfrm>
        </p:spPr>
        <p:txBody>
          <a:bodyPr>
            <a:normAutofit fontScale="92500" lnSpcReduction="20000"/>
          </a:bodyPr>
          <a:lstStyle/>
          <a:p>
            <a:r>
              <a:rPr lang="en-GB" sz="3100" dirty="0"/>
              <a:t>Dr Laura T. Buck</a:t>
            </a:r>
          </a:p>
          <a:p>
            <a:r>
              <a:rPr lang="en-GB" sz="3100" dirty="0"/>
              <a:t>Department of Anthropology, Evolutionary Wing</a:t>
            </a:r>
          </a:p>
          <a:p>
            <a:r>
              <a:rPr lang="en-GB" sz="3100" dirty="0"/>
              <a:t>University of California, Davis</a:t>
            </a:r>
          </a:p>
          <a:p>
            <a:endParaRPr lang="en-GB" dirty="0"/>
          </a:p>
          <a:p>
            <a:r>
              <a:rPr lang="en-GB" dirty="0"/>
              <a:t>lbuck@ucdavis.edu</a:t>
            </a:r>
          </a:p>
          <a:p>
            <a:r>
              <a:rPr lang="en-GB" dirty="0"/>
              <a:t>@_</a:t>
            </a:r>
            <a:r>
              <a:rPr lang="en-GB" dirty="0" err="1"/>
              <a:t>LTBuck</a:t>
            </a:r>
            <a:endParaRPr lang="en-GB" dirty="0"/>
          </a:p>
        </p:txBody>
      </p:sp>
      <p:pic>
        <p:nvPicPr>
          <p:cNvPr id="5" name="3 Marcador de contenido" descr="neanda.jpg">
            <a:extLst>
              <a:ext uri="{FF2B5EF4-FFF2-40B4-BE49-F238E27FC236}">
                <a16:creationId xmlns:a16="http://schemas.microsoft.com/office/drawing/2014/main" id="{52A27996-1BEC-4E24-812A-07430A65A0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19999" y="0"/>
            <a:ext cx="457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46A2EF-1232-4295-81BC-605843A59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661" y="607219"/>
            <a:ext cx="6751864" cy="2387600"/>
          </a:xfrm>
          <a:solidFill>
            <a:schemeClr val="bg1">
              <a:alpha val="44000"/>
            </a:schemeClr>
          </a:solidFill>
        </p:spPr>
        <p:txBody>
          <a:bodyPr>
            <a:noAutofit/>
          </a:bodyPr>
          <a:lstStyle/>
          <a:p>
            <a:r>
              <a:rPr lang="en-GB" dirty="0"/>
              <a:t>The role of hybridisation in human evolution</a:t>
            </a:r>
          </a:p>
        </p:txBody>
      </p:sp>
    </p:spTree>
    <p:extLst>
      <p:ext uri="{BB962C8B-B14F-4D97-AF65-F5344CB8AC3E}">
        <p14:creationId xmlns:p14="http://schemas.microsoft.com/office/powerpoint/2010/main" val="1954149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973" y="586065"/>
            <a:ext cx="6636771" cy="62668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latin typeface="Calibri" panose="020F0502020204030204" pitchFamily="34" charset="0"/>
              </a:rPr>
              <a:t>Some of the Asian material usually classified as </a:t>
            </a:r>
            <a:r>
              <a:rPr lang="en-US" sz="3000" i="1" dirty="0">
                <a:latin typeface="Calibri" panose="020F0502020204030204" pitchFamily="34" charset="0"/>
              </a:rPr>
              <a:t>H. erectus / heidelbergensis</a:t>
            </a:r>
            <a:r>
              <a:rPr lang="en-US" sz="3000" dirty="0">
                <a:latin typeface="Calibri" panose="020F0502020204030204" pitchFamily="34" charset="0"/>
              </a:rPr>
              <a:t> may be Denisovans</a:t>
            </a:r>
          </a:p>
          <a:p>
            <a:endParaRPr lang="en-US" sz="1200" dirty="0">
              <a:latin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</a:rPr>
              <a:t>We need either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aDNA</a:t>
            </a:r>
            <a:r>
              <a:rPr lang="en-US" sz="2600" dirty="0">
                <a:latin typeface="Calibri" panose="020F0502020204030204" pitchFamily="34" charset="0"/>
              </a:rPr>
              <a:t> matching Denisovans in fossil samples or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</a:rPr>
              <a:t>Better fossil evidence from </a:t>
            </a:r>
            <a:r>
              <a:rPr lang="en-US" sz="2600" dirty="0" err="1">
                <a:latin typeface="Calibri" panose="020F0502020204030204" pitchFamily="34" charset="0"/>
              </a:rPr>
              <a:t>Denisova</a:t>
            </a:r>
            <a:r>
              <a:rPr lang="en-US" sz="2600" dirty="0">
                <a:latin typeface="Calibri" panose="020F0502020204030204" pitchFamily="34" charset="0"/>
              </a:rPr>
              <a:t> to compare to more complete fossils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B2DF64-21BE-44F3-BF9F-B067DFF32734}"/>
              </a:ext>
            </a:extLst>
          </p:cNvPr>
          <p:cNvGrpSpPr/>
          <p:nvPr/>
        </p:nvGrpSpPr>
        <p:grpSpPr>
          <a:xfrm>
            <a:off x="9013075" y="820823"/>
            <a:ext cx="3218494" cy="3734326"/>
            <a:chOff x="8916361" y="1371382"/>
            <a:chExt cx="3218494" cy="3734326"/>
          </a:xfrm>
        </p:grpSpPr>
        <p:sp>
          <p:nvSpPr>
            <p:cNvPr id="5" name="TextBox 4"/>
            <p:cNvSpPr txBox="1"/>
            <p:nvPr/>
          </p:nvSpPr>
          <p:spPr>
            <a:xfrm>
              <a:off x="11171074" y="1371382"/>
              <a:ext cx="838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Dali</a:t>
              </a:r>
            </a:p>
            <a:p>
              <a:r>
                <a:rPr lang="en-GB" dirty="0"/>
                <a:t>China</a:t>
              </a:r>
            </a:p>
          </p:txBody>
        </p:sp>
        <p:pic>
          <p:nvPicPr>
            <p:cNvPr id="3074" name="Picture 2" descr="Image result for dali fossil skull">
              <a:extLst>
                <a:ext uri="{FF2B5EF4-FFF2-40B4-BE49-F238E27FC236}">
                  <a16:creationId xmlns:a16="http://schemas.microsoft.com/office/drawing/2014/main" id="{73BD3825-8BDC-4C0C-AE1A-107F7E9A1E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6361" y="1581458"/>
              <a:ext cx="3218494" cy="3524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67219E8-43C5-4342-8574-35EE6A68BDEA}"/>
              </a:ext>
            </a:extLst>
          </p:cNvPr>
          <p:cNvGrpSpPr/>
          <p:nvPr/>
        </p:nvGrpSpPr>
        <p:grpSpPr>
          <a:xfrm>
            <a:off x="6810113" y="0"/>
            <a:ext cx="3935506" cy="2990850"/>
            <a:chOff x="6573252" y="3589538"/>
            <a:chExt cx="3935506" cy="2990850"/>
          </a:xfrm>
        </p:grpSpPr>
        <p:sp>
          <p:nvSpPr>
            <p:cNvPr id="7" name="TextBox 6"/>
            <p:cNvSpPr txBox="1"/>
            <p:nvPr/>
          </p:nvSpPr>
          <p:spPr>
            <a:xfrm>
              <a:off x="8908558" y="3778287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Harbin</a:t>
              </a:r>
            </a:p>
            <a:p>
              <a:r>
                <a:rPr lang="en-GB" dirty="0"/>
                <a:t>China</a:t>
              </a:r>
            </a:p>
          </p:txBody>
        </p:sp>
        <p:pic>
          <p:nvPicPr>
            <p:cNvPr id="3076" name="Picture 4" descr="http://www.cigem.gov.cn/auto/dbfile/file?db=1007&amp;rid=9537&amp;fid=100000085">
              <a:extLst>
                <a:ext uri="{FF2B5EF4-FFF2-40B4-BE49-F238E27FC236}">
                  <a16:creationId xmlns:a16="http://schemas.microsoft.com/office/drawing/2014/main" id="{C1DDEA2D-B1BA-498B-A3E8-F15F64621D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3252" y="3589538"/>
              <a:ext cx="2896708" cy="2990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8551B7-5C76-4203-8C53-5777FFE15584}"/>
              </a:ext>
            </a:extLst>
          </p:cNvPr>
          <p:cNvGrpSpPr/>
          <p:nvPr/>
        </p:nvGrpSpPr>
        <p:grpSpPr>
          <a:xfrm>
            <a:off x="3188916" y="4667241"/>
            <a:ext cx="5011934" cy="2179928"/>
            <a:chOff x="6905830" y="4887686"/>
            <a:chExt cx="5011934" cy="2179928"/>
          </a:xfrm>
        </p:grpSpPr>
        <p:pic>
          <p:nvPicPr>
            <p:cNvPr id="3080" name="Picture 8" descr="image">
              <a:extLst>
                <a:ext uri="{FF2B5EF4-FFF2-40B4-BE49-F238E27FC236}">
                  <a16:creationId xmlns:a16="http://schemas.microsoft.com/office/drawing/2014/main" id="{269BA666-39AC-45EE-B21E-D110BADC4C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1" t="64116" r="8682"/>
            <a:stretch/>
          </p:blipFill>
          <p:spPr bwMode="auto">
            <a:xfrm>
              <a:off x="6905830" y="4887686"/>
              <a:ext cx="5011934" cy="1798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4D03F0-603C-4971-9623-1F09E49A090E}"/>
                </a:ext>
              </a:extLst>
            </p:cNvPr>
            <p:cNvSpPr txBox="1"/>
            <p:nvPr/>
          </p:nvSpPr>
          <p:spPr>
            <a:xfrm>
              <a:off x="7447946" y="6482839"/>
              <a:ext cx="245320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Maba</a:t>
              </a:r>
              <a:r>
                <a:rPr lang="en-GB" dirty="0"/>
                <a:t>, China</a:t>
              </a:r>
            </a:p>
            <a:p>
              <a:r>
                <a:rPr lang="en-GB" sz="1400" dirty="0"/>
                <a:t>Wu &amp; Bruner, 2016. </a:t>
              </a:r>
              <a:r>
                <a:rPr lang="en-GB" sz="1400" i="1" dirty="0"/>
                <a:t>AJPA</a:t>
              </a:r>
              <a:endParaRPr lang="en-GB" sz="14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D450228-9DE3-44C6-92D4-C6699FBA19D4}"/>
              </a:ext>
            </a:extLst>
          </p:cNvPr>
          <p:cNvGrpSpPr/>
          <p:nvPr/>
        </p:nvGrpSpPr>
        <p:grpSpPr>
          <a:xfrm>
            <a:off x="8580550" y="4400047"/>
            <a:ext cx="3489086" cy="2494049"/>
            <a:chOff x="2295023" y="4400047"/>
            <a:chExt cx="3489086" cy="2494049"/>
          </a:xfrm>
        </p:grpSpPr>
        <p:pic>
          <p:nvPicPr>
            <p:cNvPr id="5122" name="Picture 2" descr="Image result for xuchang skulls fossil">
              <a:extLst>
                <a:ext uri="{FF2B5EF4-FFF2-40B4-BE49-F238E27FC236}">
                  <a16:creationId xmlns:a16="http://schemas.microsoft.com/office/drawing/2014/main" id="{AEAA690B-5A84-436C-B710-5896D83BB6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4" r="12203"/>
            <a:stretch/>
          </p:blipFill>
          <p:spPr bwMode="auto">
            <a:xfrm>
              <a:off x="2343150" y="4400047"/>
              <a:ext cx="3181350" cy="2409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2DA9914-A3F3-49C5-B1A2-AE8BB488A778}"/>
                </a:ext>
              </a:extLst>
            </p:cNvPr>
            <p:cNvSpPr txBox="1"/>
            <p:nvPr/>
          </p:nvSpPr>
          <p:spPr>
            <a:xfrm>
              <a:off x="2295023" y="6524764"/>
              <a:ext cx="3489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>
                  <a:solidFill>
                    <a:schemeClr val="bg1"/>
                  </a:solidFill>
                </a:rPr>
                <a:t>Xuchang</a:t>
              </a:r>
              <a:r>
                <a:rPr lang="en-GB" dirty="0">
                  <a:solidFill>
                    <a:schemeClr val="bg1"/>
                  </a:solidFill>
                </a:rPr>
                <a:t>, China. </a:t>
              </a:r>
              <a:r>
                <a:rPr lang="en-GB" sz="1400" dirty="0">
                  <a:solidFill>
                    <a:schemeClr val="bg1"/>
                  </a:solidFill>
                </a:rPr>
                <a:t>Li et al., 2017. </a:t>
              </a:r>
              <a:r>
                <a:rPr lang="en-GB" sz="1400" i="1" dirty="0">
                  <a:solidFill>
                    <a:schemeClr val="bg1"/>
                  </a:solidFill>
                </a:rPr>
                <a:t>Science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C3658-6E65-47F5-84E7-E98BF4E7A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40" y="0"/>
            <a:ext cx="10515600" cy="1325563"/>
          </a:xfrm>
        </p:spPr>
        <p:txBody>
          <a:bodyPr/>
          <a:lstStyle/>
          <a:p>
            <a:pPr marL="457200" indent="-457200">
              <a:spcAft>
                <a:spcPts val="1200"/>
              </a:spcAft>
            </a:pPr>
            <a:r>
              <a:rPr lang="en-US" dirty="0">
                <a:latin typeface="Calibri" panose="020F0502020204030204" pitchFamily="34" charset="0"/>
              </a:rPr>
              <a:t>‘Denny’: 1</a:t>
            </a:r>
            <a:r>
              <a:rPr lang="en-US" baseline="30000" dirty="0">
                <a:latin typeface="Calibri" panose="020F0502020204030204" pitchFamily="34" charset="0"/>
              </a:rPr>
              <a:t>st</a:t>
            </a:r>
            <a:r>
              <a:rPr lang="en-US" dirty="0">
                <a:latin typeface="Calibri" panose="020F0502020204030204" pitchFamily="34" charset="0"/>
              </a:rPr>
              <a:t> generation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4E3E3-3AD5-45E9-9FB9-A2D0E8CE9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1" y="1327150"/>
            <a:ext cx="5162550" cy="4919663"/>
          </a:xfrm>
        </p:spPr>
        <p:txBody>
          <a:bodyPr>
            <a:normAutofit/>
          </a:bodyPr>
          <a:lstStyle/>
          <a:p>
            <a:pPr marL="342900" lvl="1" indent="-342900">
              <a:spcAft>
                <a:spcPts val="1200"/>
              </a:spcAft>
            </a:pPr>
            <a:r>
              <a:rPr lang="en-US" sz="2600" dirty="0">
                <a:latin typeface="Calibri" panose="020F0502020204030204" pitchFamily="34" charset="0"/>
              </a:rPr>
              <a:t>Hominin collagen identified by </a:t>
            </a:r>
            <a:r>
              <a:rPr lang="en-US" sz="2600" dirty="0" err="1">
                <a:latin typeface="Calibri" panose="020F0502020204030204" pitchFamily="34" charset="0"/>
              </a:rPr>
              <a:t>ZooMS</a:t>
            </a:r>
            <a:endParaRPr lang="en-US" sz="2600" dirty="0">
              <a:latin typeface="Calibri" panose="020F0502020204030204" pitchFamily="34" charset="0"/>
            </a:endParaRPr>
          </a:p>
          <a:p>
            <a:pPr marL="342900" lvl="1" indent="-342900">
              <a:spcAft>
                <a:spcPts val="1200"/>
              </a:spcAft>
            </a:pPr>
            <a:r>
              <a:rPr lang="en-US" sz="2600" dirty="0">
                <a:latin typeface="Calibri" panose="020F0502020204030204" pitchFamily="34" charset="0"/>
              </a:rPr>
              <a:t>~100,000 </a:t>
            </a:r>
            <a:r>
              <a:rPr lang="en-US" sz="2600" dirty="0" err="1">
                <a:latin typeface="Calibri" panose="020F0502020204030204" pitchFamily="34" charset="0"/>
              </a:rPr>
              <a:t>ya</a:t>
            </a:r>
            <a:endParaRPr lang="en-US" sz="2600" dirty="0">
              <a:latin typeface="Calibri" panose="020F0502020204030204" pitchFamily="34" charset="0"/>
            </a:endParaRPr>
          </a:p>
          <a:p>
            <a:pPr marL="342900" lvl="1" indent="-342900">
              <a:spcAft>
                <a:spcPts val="1200"/>
              </a:spcAft>
            </a:pPr>
            <a:r>
              <a:rPr lang="en-US" sz="2600" dirty="0">
                <a:latin typeface="Calibri" panose="020F0502020204030204" pitchFamily="34" charset="0"/>
              </a:rPr>
              <a:t>Find = luck or frequency?</a:t>
            </a:r>
          </a:p>
          <a:p>
            <a:pPr marL="342900" lvl="1" indent="-342900">
              <a:spcAft>
                <a:spcPts val="1200"/>
              </a:spcAft>
            </a:pPr>
            <a:r>
              <a:rPr lang="en-US" sz="2600" dirty="0">
                <a:latin typeface="Calibri" panose="020F0502020204030204" pitchFamily="34" charset="0"/>
              </a:rPr>
              <a:t>Denisovan father had Neanderthal ancestry</a:t>
            </a:r>
          </a:p>
          <a:p>
            <a:pPr marL="342900" lvl="1" indent="-342900">
              <a:spcAft>
                <a:spcPts val="1200"/>
              </a:spcAft>
            </a:pPr>
            <a:r>
              <a:rPr lang="en-US" sz="2600" dirty="0">
                <a:latin typeface="Calibri" panose="020F0502020204030204" pitchFamily="34" charset="0"/>
              </a:rPr>
              <a:t>Implications interactions between species</a:t>
            </a:r>
          </a:p>
          <a:p>
            <a:pPr marL="342900" lvl="1" indent="-342900">
              <a:spcAft>
                <a:spcPts val="1200"/>
              </a:spcAft>
            </a:pPr>
            <a:endParaRPr lang="en-US" sz="2600" dirty="0">
              <a:latin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4098" name="Picture 2" descr="Image result for denny neanderthal denisovan">
            <a:extLst>
              <a:ext uri="{FF2B5EF4-FFF2-40B4-BE49-F238E27FC236}">
                <a16:creationId xmlns:a16="http://schemas.microsoft.com/office/drawing/2014/main" id="{A2366C55-BC7E-4393-81B2-BD452C3C5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21" y="1746738"/>
            <a:ext cx="3157611" cy="303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denny neanderthal denisovan">
            <a:extLst>
              <a:ext uri="{FF2B5EF4-FFF2-40B4-BE49-F238E27FC236}">
                <a16:creationId xmlns:a16="http://schemas.microsoft.com/office/drawing/2014/main" id="{EB19117C-6987-4426-ADDF-C75732063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464716"/>
            <a:ext cx="2626320" cy="39285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236129-C0B5-4946-B8F5-CE7C58C15B76}"/>
              </a:ext>
            </a:extLst>
          </p:cNvPr>
          <p:cNvSpPr txBox="1"/>
          <p:nvPr/>
        </p:nvSpPr>
        <p:spPr>
          <a:xfrm>
            <a:off x="9520236" y="6550223"/>
            <a:ext cx="2671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err="1"/>
              <a:t>Slon</a:t>
            </a:r>
            <a:r>
              <a:rPr lang="en-GB" sz="1400" dirty="0"/>
              <a:t>, et al. 2018. </a:t>
            </a:r>
            <a:r>
              <a:rPr lang="en-GB" sz="1400" i="1" dirty="0"/>
              <a:t>Nature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14550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6C4EA-4E99-4047-AB47-A6E53E386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8255"/>
            <a:ext cx="10515600" cy="1325563"/>
          </a:xfrm>
        </p:spPr>
        <p:txBody>
          <a:bodyPr/>
          <a:lstStyle/>
          <a:p>
            <a:r>
              <a:rPr lang="en-GB" dirty="0"/>
              <a:t>Ghost species – hybridisation in Africa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5640B-01E4-4A03-9150-AB43CEFA8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16" y="1133264"/>
            <a:ext cx="7345976" cy="572473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dirty="0"/>
              <a:t>Historical under-representation in genetic studies</a:t>
            </a:r>
          </a:p>
          <a:p>
            <a:pPr>
              <a:spcAft>
                <a:spcPts val="1200"/>
              </a:spcAft>
            </a:pPr>
            <a:r>
              <a:rPr lang="en-GB" dirty="0"/>
              <a:t>Few fossils from much of Africa (C. and W.)</a:t>
            </a:r>
          </a:p>
          <a:p>
            <a:pPr>
              <a:spcAft>
                <a:spcPts val="1200"/>
              </a:spcAft>
            </a:pPr>
            <a:r>
              <a:rPr lang="en-GB" dirty="0"/>
              <a:t>No reference genomes for extinct African species</a:t>
            </a:r>
          </a:p>
          <a:p>
            <a:pPr>
              <a:spcAft>
                <a:spcPts val="1200"/>
              </a:spcAft>
            </a:pPr>
            <a:r>
              <a:rPr lang="en-GB" dirty="0"/>
              <a:t>Late retention of great morphological variation</a:t>
            </a:r>
          </a:p>
          <a:p>
            <a:pPr>
              <a:spcAft>
                <a:spcPts val="1200"/>
              </a:spcAft>
            </a:pPr>
            <a:r>
              <a:rPr lang="en-GB" dirty="0"/>
              <a:t>Y chromosome coalescence: ~340,000 </a:t>
            </a:r>
            <a:r>
              <a:rPr lang="en-GB" dirty="0" err="1"/>
              <a:t>ya</a:t>
            </a:r>
            <a:endParaRPr lang="en-GB" dirty="0"/>
          </a:p>
          <a:p>
            <a:pPr>
              <a:spcAft>
                <a:spcPts val="1200"/>
              </a:spcAft>
            </a:pPr>
            <a:r>
              <a:rPr lang="en-GB" dirty="0"/>
              <a:t>Modelling suggests introgression</a:t>
            </a:r>
          </a:p>
          <a:p>
            <a:pPr>
              <a:spcAft>
                <a:spcPts val="1200"/>
              </a:spcAft>
            </a:pPr>
            <a:r>
              <a:rPr lang="en-GB" i="1" dirty="0"/>
              <a:t>H. heidelbergensis? H. erectus? ...?</a:t>
            </a:r>
          </a:p>
          <a:p>
            <a:pPr lvl="1">
              <a:spcAft>
                <a:spcPts val="1200"/>
              </a:spcAft>
            </a:pPr>
            <a:endParaRPr lang="en-GB" dirty="0"/>
          </a:p>
        </p:txBody>
      </p:sp>
      <p:pic>
        <p:nvPicPr>
          <p:cNvPr id="5" name="Content Placeholder 3" descr="kabwe_snapshot.jpg">
            <a:extLst>
              <a:ext uri="{FF2B5EF4-FFF2-40B4-BE49-F238E27FC236}">
                <a16:creationId xmlns:a16="http://schemas.microsoft.com/office/drawing/2014/main" id="{EE09A0B1-BCD0-48B1-9B2C-6A1A99466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209"/>
              </a:clrFrom>
              <a:clrTo>
                <a:srgbClr val="00020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56" b="77870" l="6873" r="914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5" t="4778" r="5492" b="13872"/>
          <a:stretch>
            <a:fillRect/>
          </a:stretch>
        </p:blipFill>
        <p:spPr bwMode="auto">
          <a:xfrm rot="930547">
            <a:off x="7520285" y="1289101"/>
            <a:ext cx="5083735" cy="393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EFF263-E385-45B3-B697-DD1D2E53589C}"/>
              </a:ext>
            </a:extLst>
          </p:cNvPr>
          <p:cNvSpPr txBox="1"/>
          <p:nvPr/>
        </p:nvSpPr>
        <p:spPr>
          <a:xfrm>
            <a:off x="8873959" y="1210885"/>
            <a:ext cx="3133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err="1"/>
              <a:t>Kabwe</a:t>
            </a:r>
            <a:r>
              <a:rPr lang="en-GB" dirty="0"/>
              <a:t> 1 -  </a:t>
            </a:r>
            <a:r>
              <a:rPr lang="en-GB" i="1" dirty="0"/>
              <a:t>H. heidelbergensis. </a:t>
            </a:r>
            <a:r>
              <a:rPr lang="en-GB" dirty="0"/>
              <a:t>2-300 </a:t>
            </a:r>
            <a:r>
              <a:rPr lang="en-GB" dirty="0" err="1"/>
              <a:t>kya</a:t>
            </a:r>
            <a:endParaRPr lang="en-GB" dirty="0"/>
          </a:p>
        </p:txBody>
      </p:sp>
      <p:pic>
        <p:nvPicPr>
          <p:cNvPr id="7" name="Picture 2" descr="Image result for iwo eleru">
            <a:extLst>
              <a:ext uri="{FF2B5EF4-FFF2-40B4-BE49-F238E27FC236}">
                <a16:creationId xmlns:a16="http://schemas.microsoft.com/office/drawing/2014/main" id="{1112EC66-E78C-4381-B516-38D219468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87" b="86313" l="1250" r="32000">
                        <a14:foregroundMark x1="23667" y1="78492" x2="24333" y2="78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12" r="66800" b="10669"/>
          <a:stretch/>
        </p:blipFill>
        <p:spPr bwMode="auto">
          <a:xfrm>
            <a:off x="6935252" y="3880645"/>
            <a:ext cx="4259051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59C1C5-B939-4C9B-8768-64B6D04C5A9E}"/>
              </a:ext>
            </a:extLst>
          </p:cNvPr>
          <p:cNvSpPr txBox="1"/>
          <p:nvPr/>
        </p:nvSpPr>
        <p:spPr>
          <a:xfrm>
            <a:off x="10871200" y="5930900"/>
            <a:ext cx="132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Iwo </a:t>
            </a:r>
            <a:r>
              <a:rPr lang="en-GB" dirty="0" err="1"/>
              <a:t>eleru</a:t>
            </a:r>
            <a:r>
              <a:rPr lang="en-GB" dirty="0"/>
              <a:t>, </a:t>
            </a:r>
            <a:r>
              <a:rPr lang="en-GB" i="1" dirty="0"/>
              <a:t>H. sapiens. </a:t>
            </a:r>
            <a:r>
              <a:rPr lang="en-GB" dirty="0"/>
              <a:t>~13 </a:t>
            </a:r>
            <a:r>
              <a:rPr lang="en-GB" dirty="0" err="1"/>
              <a:t>kya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197F0E-5584-4DD0-B1C4-2829430F7C64}"/>
              </a:ext>
            </a:extLst>
          </p:cNvPr>
          <p:cNvSpPr txBox="1">
            <a:spLocks/>
          </p:cNvSpPr>
          <p:nvPr/>
        </p:nvSpPr>
        <p:spPr>
          <a:xfrm>
            <a:off x="355600" y="1343818"/>
            <a:ext cx="7014029" cy="572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en-GB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20B777-77D3-4492-9C5D-C500E27E8381}"/>
              </a:ext>
            </a:extLst>
          </p:cNvPr>
          <p:cNvSpPr txBox="1"/>
          <p:nvPr/>
        </p:nvSpPr>
        <p:spPr>
          <a:xfrm>
            <a:off x="0" y="6541399"/>
            <a:ext cx="7640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Harvati</a:t>
            </a:r>
            <a:r>
              <a:rPr lang="en-GB" sz="1400" dirty="0"/>
              <a:t>, et al. 2011. </a:t>
            </a:r>
            <a:r>
              <a:rPr lang="en-GB" sz="1400" i="1" dirty="0" err="1"/>
              <a:t>PLoS</a:t>
            </a:r>
            <a:r>
              <a:rPr lang="en-GB" sz="1400" i="1" dirty="0"/>
              <a:t> One; </a:t>
            </a:r>
            <a:r>
              <a:rPr lang="en-GB" sz="1400" dirty="0"/>
              <a:t>Mendez et al. 2013. </a:t>
            </a:r>
            <a:r>
              <a:rPr lang="en-GB" sz="1400" i="1" dirty="0"/>
              <a:t>Am J Hum Genet; </a:t>
            </a:r>
            <a:r>
              <a:rPr lang="en-GB" sz="1400" dirty="0"/>
              <a:t>Hammer et al., 2011. </a:t>
            </a:r>
            <a:r>
              <a:rPr lang="en-GB" sz="1400" i="1" dirty="0"/>
              <a:t>PNAS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92871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75BC1-93CA-45EF-8200-4606FFE14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" y="297338"/>
            <a:ext cx="4368800" cy="1325563"/>
          </a:xfrm>
        </p:spPr>
        <p:txBody>
          <a:bodyPr>
            <a:noAutofit/>
          </a:bodyPr>
          <a:lstStyle/>
          <a:p>
            <a:r>
              <a:rPr lang="en-GB" dirty="0"/>
              <a:t>The current picture??</a:t>
            </a:r>
          </a:p>
        </p:txBody>
      </p:sp>
      <p:grpSp>
        <p:nvGrpSpPr>
          <p:cNvPr id="6147" name="Group 6146">
            <a:extLst>
              <a:ext uri="{FF2B5EF4-FFF2-40B4-BE49-F238E27FC236}">
                <a16:creationId xmlns:a16="http://schemas.microsoft.com/office/drawing/2014/main" id="{76363890-AB85-448A-A46D-992F377D5AC5}"/>
              </a:ext>
            </a:extLst>
          </p:cNvPr>
          <p:cNvGrpSpPr/>
          <p:nvPr/>
        </p:nvGrpSpPr>
        <p:grpSpPr>
          <a:xfrm>
            <a:off x="2852818" y="252492"/>
            <a:ext cx="9842303" cy="6583799"/>
            <a:chOff x="2852818" y="252492"/>
            <a:chExt cx="9842303" cy="6583799"/>
          </a:xfrm>
        </p:grpSpPr>
        <p:grpSp>
          <p:nvGrpSpPr>
            <p:cNvPr id="6145" name="Group 6144">
              <a:extLst>
                <a:ext uri="{FF2B5EF4-FFF2-40B4-BE49-F238E27FC236}">
                  <a16:creationId xmlns:a16="http://schemas.microsoft.com/office/drawing/2014/main" id="{950D10BB-B388-4F19-9B40-02F647DF5D11}"/>
                </a:ext>
              </a:extLst>
            </p:cNvPr>
            <p:cNvGrpSpPr/>
            <p:nvPr/>
          </p:nvGrpSpPr>
          <p:grpSpPr>
            <a:xfrm>
              <a:off x="2852818" y="419100"/>
              <a:ext cx="7553164" cy="6273800"/>
              <a:chOff x="2852818" y="419100"/>
              <a:chExt cx="7553164" cy="6273800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EA26110F-844D-4412-812E-FA067060E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852818" y="419100"/>
                <a:ext cx="7553164" cy="6273800"/>
              </a:xfrm>
              <a:prstGeom prst="rect">
                <a:avLst/>
              </a:prstGeom>
            </p:spPr>
          </p:pic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6E4D6C14-66B4-4973-8CC4-EE21CE0F70AE}"/>
                  </a:ext>
                </a:extLst>
              </p:cNvPr>
              <p:cNvCxnSpPr/>
              <p:nvPr/>
            </p:nvCxnSpPr>
            <p:spPr>
              <a:xfrm>
                <a:off x="7970520" y="460375"/>
                <a:ext cx="0" cy="499745"/>
              </a:xfrm>
              <a:prstGeom prst="straightConnector1">
                <a:avLst/>
              </a:prstGeom>
              <a:ln w="38100"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86EB3583-3B0A-4CA2-B7E7-85DD5DD302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21240" y="960120"/>
                <a:ext cx="0" cy="4537055"/>
              </a:xfrm>
              <a:prstGeom prst="straightConnector1">
                <a:avLst/>
              </a:prstGeom>
              <a:ln w="38100"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3B0BBA75-6D37-4A55-8F24-D19272F587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5480" y="2773680"/>
                <a:ext cx="0" cy="3155295"/>
              </a:xfrm>
              <a:prstGeom prst="straightConnector1">
                <a:avLst/>
              </a:prstGeom>
              <a:ln w="38100"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A82DD87F-7863-405B-87D5-181CB0EDB2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64880" y="1905000"/>
                <a:ext cx="0" cy="3230880"/>
              </a:xfrm>
              <a:prstGeom prst="straightConnector1">
                <a:avLst/>
              </a:prstGeom>
              <a:ln w="38100"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58424B1-76F5-4A34-B15D-C5F4A9A535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98280" y="960120"/>
                <a:ext cx="0" cy="825818"/>
              </a:xfrm>
              <a:prstGeom prst="straightConnector1">
                <a:avLst/>
              </a:prstGeom>
              <a:ln w="38100"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BF14F152-DB33-4BAB-B2C9-1C8B2FF3D4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64880" y="460375"/>
                <a:ext cx="868680" cy="6191250"/>
              </a:xfrm>
              <a:prstGeom prst="straightConnector1">
                <a:avLst/>
              </a:prstGeom>
              <a:ln w="38100"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BDE80B-48A3-4D50-B237-4425471731A9}"/>
                </a:ext>
              </a:extLst>
            </p:cNvPr>
            <p:cNvSpPr txBox="1"/>
            <p:nvPr/>
          </p:nvSpPr>
          <p:spPr>
            <a:xfrm>
              <a:off x="10176711" y="252492"/>
              <a:ext cx="2182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Mystery hominin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0DFB351-53B6-45FD-8EA0-E53ABC9A7BCC}"/>
                </a:ext>
              </a:extLst>
            </p:cNvPr>
            <p:cNvSpPr txBox="1"/>
            <p:nvPr/>
          </p:nvSpPr>
          <p:spPr>
            <a:xfrm>
              <a:off x="10176711" y="775454"/>
              <a:ext cx="1999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Denisovans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72897A-AE38-4BA6-8C52-B1DF3247BF9A}"/>
                </a:ext>
              </a:extLst>
            </p:cNvPr>
            <p:cNvSpPr txBox="1"/>
            <p:nvPr/>
          </p:nvSpPr>
          <p:spPr>
            <a:xfrm>
              <a:off x="10164149" y="1701472"/>
              <a:ext cx="1725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E. Neanderthals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B6B444E-43BA-491A-9F6B-D4F785FC1AB1}"/>
                </a:ext>
              </a:extLst>
            </p:cNvPr>
            <p:cNvSpPr txBox="1"/>
            <p:nvPr/>
          </p:nvSpPr>
          <p:spPr>
            <a:xfrm>
              <a:off x="10169227" y="2589014"/>
              <a:ext cx="20400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W. Neanderthals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99C6DD-195C-4CAD-BF5F-DE5FF7E4AA5D}"/>
                </a:ext>
              </a:extLst>
            </p:cNvPr>
            <p:cNvSpPr txBox="1"/>
            <p:nvPr/>
          </p:nvSpPr>
          <p:spPr>
            <a:xfrm>
              <a:off x="10053919" y="4911983"/>
              <a:ext cx="26412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Early </a:t>
              </a:r>
              <a:r>
                <a:rPr lang="en-GB" i="1" dirty="0"/>
                <a:t>H. sapiens</a:t>
              </a:r>
              <a:endParaRPr lang="en-GB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DE6B25D-885B-4450-B73A-DD6E41E2FE98}"/>
                </a:ext>
              </a:extLst>
            </p:cNvPr>
            <p:cNvSpPr txBox="1"/>
            <p:nvPr/>
          </p:nvSpPr>
          <p:spPr>
            <a:xfrm>
              <a:off x="10442614" y="5338941"/>
              <a:ext cx="1837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Asians / Americans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2E7F259-26AA-455D-83F5-78A5A4AA9EC3}"/>
                </a:ext>
              </a:extLst>
            </p:cNvPr>
            <p:cNvSpPr txBox="1"/>
            <p:nvPr/>
          </p:nvSpPr>
          <p:spPr>
            <a:xfrm>
              <a:off x="10396221" y="5985272"/>
              <a:ext cx="15603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Europeans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EC33D60-8024-4575-B696-C50DAFCDD90F}"/>
                </a:ext>
              </a:extLst>
            </p:cNvPr>
            <p:cNvSpPr txBox="1"/>
            <p:nvPr/>
          </p:nvSpPr>
          <p:spPr>
            <a:xfrm>
              <a:off x="10421758" y="6466959"/>
              <a:ext cx="15603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Africans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586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3829C-F1C9-440A-AC41-1ED43E34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89" y="0"/>
            <a:ext cx="11936627" cy="1325563"/>
          </a:xfrm>
        </p:spPr>
        <p:txBody>
          <a:bodyPr/>
          <a:lstStyle/>
          <a:p>
            <a:r>
              <a:rPr lang="en-GB" dirty="0"/>
              <a:t>The ‘Braided Stream’ analogy for human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2F5FD-C0E0-4B9C-A810-4ABFC0E5B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775" y="1553776"/>
            <a:ext cx="5698524" cy="43513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sz="3000" dirty="0"/>
              <a:t>Historical views of hominin phylogeny are oversimplifications</a:t>
            </a:r>
          </a:p>
          <a:p>
            <a:pPr>
              <a:spcAft>
                <a:spcPts val="1200"/>
              </a:spcAft>
            </a:pPr>
            <a:r>
              <a:rPr lang="en-GB" sz="3000" dirty="0"/>
              <a:t>More speciose phylogeny</a:t>
            </a:r>
          </a:p>
          <a:p>
            <a:pPr>
              <a:spcAft>
                <a:spcPts val="1200"/>
              </a:spcAft>
            </a:pPr>
            <a:r>
              <a:rPr lang="en-GB" sz="3000" dirty="0"/>
              <a:t>Hybridisation has been common in human evolution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08D9CF9-963B-43DF-B25A-4009DE245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7954" y="1443079"/>
            <a:ext cx="2514600" cy="4962525"/>
          </a:xfrm>
          <a:prstGeom prst="rect">
            <a:avLst/>
          </a:prstGeom>
        </p:spPr>
      </p:pic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CBD60EDE-C3F5-4259-893B-1ACD0A6CE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6"/>
          <a:stretch/>
        </p:blipFill>
        <p:spPr bwMode="auto">
          <a:xfrm>
            <a:off x="6804455" y="1443079"/>
            <a:ext cx="4779770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68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0D310-EF16-40D0-8A4B-5214571A8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89" y="-3057"/>
            <a:ext cx="10515600" cy="1325563"/>
          </a:xfrm>
        </p:spPr>
        <p:txBody>
          <a:bodyPr/>
          <a:lstStyle/>
          <a:p>
            <a:r>
              <a:rPr lang="en-GB" dirty="0"/>
              <a:t>Difficulties in identifying fossil hybrids from morphology</a:t>
            </a:r>
          </a:p>
        </p:txBody>
      </p:sp>
      <p:pic>
        <p:nvPicPr>
          <p:cNvPr id="10242" name="Picture 2" descr="Image result for hybrid human evolution neanderthal">
            <a:extLst>
              <a:ext uri="{FF2B5EF4-FFF2-40B4-BE49-F238E27FC236}">
                <a16:creationId xmlns:a16="http://schemas.microsoft.com/office/drawing/2014/main" id="{BF9F13FF-96BA-458E-A300-F3E60A3DFB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83" y="4337222"/>
            <a:ext cx="4845176" cy="24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0810C6-267B-47D1-94EA-B3545004D74D}"/>
              </a:ext>
            </a:extLst>
          </p:cNvPr>
          <p:cNvSpPr txBox="1"/>
          <p:nvPr/>
        </p:nvSpPr>
        <p:spPr>
          <a:xfrm>
            <a:off x="269789" y="1322506"/>
            <a:ext cx="116524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Rarity of </a:t>
            </a:r>
            <a:r>
              <a:rPr lang="en-GB" sz="2400" dirty="0" err="1"/>
              <a:t>aDNA</a:t>
            </a:r>
            <a:r>
              <a:rPr lang="en-GB" sz="2400" dirty="0"/>
              <a:t> preservation and chronological limit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Sample sizes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Traits of one taxon in seen in another may be hybridisation, retained traits, or convergent / parallel evolution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Uncertain last common ancestors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Cryptic hybrids / unaffected skeletal phenotypes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6214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4C7AB-222F-44E6-B8C7-99D92070A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18255"/>
            <a:ext cx="10515600" cy="1325563"/>
          </a:xfrm>
        </p:spPr>
        <p:txBody>
          <a:bodyPr/>
          <a:lstStyle/>
          <a:p>
            <a:r>
              <a:rPr lang="en-GB" dirty="0"/>
              <a:t>Neanderthal / </a:t>
            </a:r>
            <a:r>
              <a:rPr lang="en-GB" i="1" dirty="0"/>
              <a:t>H. sapiens </a:t>
            </a:r>
            <a:r>
              <a:rPr lang="en-GB" dirty="0"/>
              <a:t>hybrids?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79D52-2C2D-4434-8207-A701989B7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16" y="1272204"/>
            <a:ext cx="7330784" cy="5585796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 err="1"/>
              <a:t>Qafzeh</a:t>
            </a:r>
            <a:r>
              <a:rPr lang="en-GB" dirty="0"/>
              <a:t> – </a:t>
            </a:r>
            <a:r>
              <a:rPr lang="en-GB" i="1" dirty="0"/>
              <a:t>H. sapiens</a:t>
            </a:r>
            <a:r>
              <a:rPr lang="en-GB" dirty="0"/>
              <a:t>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sz="2600" dirty="0"/>
              <a:t>Mousterian industry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sz="2600" dirty="0"/>
              <a:t>Lots of variation in size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sz="2600" dirty="0"/>
              <a:t>Dental anomalies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GB" sz="11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 err="1"/>
              <a:t>Skhul</a:t>
            </a:r>
            <a:r>
              <a:rPr lang="en-GB" dirty="0"/>
              <a:t> – </a:t>
            </a:r>
            <a:r>
              <a:rPr lang="en-GB" i="1" dirty="0"/>
              <a:t>H. sapiens</a:t>
            </a:r>
            <a:endParaRPr lang="en-GB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sz="2600" dirty="0"/>
              <a:t>When discovered, Neanderthal affinities highlighted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sz="2600" dirty="0"/>
              <a:t>Retromolar space, chin not well-developed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sz="2600" dirty="0"/>
              <a:t>Some dental anomalies and high levels of asymmetry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GB" sz="11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 err="1"/>
              <a:t>Amud</a:t>
            </a:r>
            <a:r>
              <a:rPr lang="en-GB" dirty="0"/>
              <a:t> 1 – </a:t>
            </a:r>
            <a:r>
              <a:rPr lang="en-GB" i="1" dirty="0"/>
              <a:t>H. neanderthalensis</a:t>
            </a:r>
            <a:endParaRPr lang="en-GB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sz="2600" dirty="0"/>
              <a:t>Size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sz="2600" dirty="0"/>
              <a:t>Dental anomalies – rare reduced maxillary 3</a:t>
            </a:r>
            <a:r>
              <a:rPr lang="en-GB" sz="2600" baseline="30000" dirty="0"/>
              <a:t>rd</a:t>
            </a:r>
            <a:r>
              <a:rPr lang="en-GB" sz="2600" dirty="0"/>
              <a:t> molar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C885E4-A70D-410C-9BD1-9D6D5DE8AAF0}"/>
              </a:ext>
            </a:extLst>
          </p:cNvPr>
          <p:cNvGrpSpPr/>
          <p:nvPr/>
        </p:nvGrpSpPr>
        <p:grpSpPr>
          <a:xfrm>
            <a:off x="7498007" y="2148925"/>
            <a:ext cx="4447477" cy="3935352"/>
            <a:chOff x="7744523" y="2857500"/>
            <a:chExt cx="4447477" cy="393535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F6DC057-9608-44CC-86B2-BB885B71B511}"/>
                </a:ext>
              </a:extLst>
            </p:cNvPr>
            <p:cNvGrpSpPr/>
            <p:nvPr/>
          </p:nvGrpSpPr>
          <p:grpSpPr>
            <a:xfrm>
              <a:off x="7744523" y="2857500"/>
              <a:ext cx="2733111" cy="3108960"/>
              <a:chOff x="7744523" y="2857500"/>
              <a:chExt cx="2733111" cy="3108960"/>
            </a:xfrm>
          </p:grpSpPr>
          <p:pic>
            <p:nvPicPr>
              <p:cNvPr id="7172" name="Picture 4" descr="Image result for skhul crania">
                <a:extLst>
                  <a:ext uri="{FF2B5EF4-FFF2-40B4-BE49-F238E27FC236}">
                    <a16:creationId xmlns:a16="http://schemas.microsoft.com/office/drawing/2014/main" id="{3FF029EC-54FA-4C01-B73A-18251E41C7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04" b="99123" l="911" r="99818">
                            <a14:foregroundMark x1="14936" y1="44561" x2="23679" y2="5070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4523" y="2857500"/>
                <a:ext cx="2733111" cy="28376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C053D3-B721-4A52-BFCB-877519B99D3E}"/>
                  </a:ext>
                </a:extLst>
              </p:cNvPr>
              <p:cNvSpPr txBox="1"/>
              <p:nvPr/>
            </p:nvSpPr>
            <p:spPr>
              <a:xfrm>
                <a:off x="8025403" y="5597128"/>
                <a:ext cx="1231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/>
                  <a:t>Skhul</a:t>
                </a:r>
                <a:r>
                  <a:rPr lang="en-GB" dirty="0"/>
                  <a:t> 5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D193F00-0E53-4020-A529-719BF2771646}"/>
                </a:ext>
              </a:extLst>
            </p:cNvPr>
            <p:cNvGrpSpPr/>
            <p:nvPr/>
          </p:nvGrpSpPr>
          <p:grpSpPr>
            <a:xfrm>
              <a:off x="9538182" y="3852007"/>
              <a:ext cx="2653818" cy="2940845"/>
              <a:chOff x="9538182" y="3898899"/>
              <a:chExt cx="2653818" cy="2940845"/>
            </a:xfrm>
          </p:grpSpPr>
          <p:pic>
            <p:nvPicPr>
              <p:cNvPr id="7174" name="Picture 6" descr="Image result for qafzeh">
                <a:extLst>
                  <a:ext uri="{FF2B5EF4-FFF2-40B4-BE49-F238E27FC236}">
                    <a16:creationId xmlns:a16="http://schemas.microsoft.com/office/drawing/2014/main" id="{8E6B8078-220A-44E2-9EE4-91F697EA86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9360" l="0" r="9929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8182" y="3898899"/>
                <a:ext cx="2653818" cy="29408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A54BEE-0754-48B5-84F4-8709D582AF8A}"/>
                  </a:ext>
                </a:extLst>
              </p:cNvPr>
              <p:cNvSpPr txBox="1"/>
              <p:nvPr/>
            </p:nvSpPr>
            <p:spPr>
              <a:xfrm>
                <a:off x="10055069" y="6426200"/>
                <a:ext cx="1120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/>
                  <a:t>Qafzeh</a:t>
                </a:r>
                <a:r>
                  <a:rPr lang="en-GB" dirty="0"/>
                  <a:t> 9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8146AA-9AC0-4925-A6D1-97BD934C4E54}"/>
              </a:ext>
            </a:extLst>
          </p:cNvPr>
          <p:cNvGrpSpPr/>
          <p:nvPr/>
        </p:nvGrpSpPr>
        <p:grpSpPr>
          <a:xfrm>
            <a:off x="9122607" y="0"/>
            <a:ext cx="3050151" cy="3476050"/>
            <a:chOff x="7960319" y="978177"/>
            <a:chExt cx="3838606" cy="4374598"/>
          </a:xfrm>
        </p:grpSpPr>
        <p:pic>
          <p:nvPicPr>
            <p:cNvPr id="15" name="Picture 2" descr="Image result for amud neanderthal">
              <a:extLst>
                <a:ext uri="{FF2B5EF4-FFF2-40B4-BE49-F238E27FC236}">
                  <a16:creationId xmlns:a16="http://schemas.microsoft.com/office/drawing/2014/main" id="{DFA00E2F-EACE-4B1C-A85A-7622B85C53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9" b="97043" l="4878" r="97783">
                          <a14:foregroundMark x1="50554" y1="46950" x2="59202" y2="40296"/>
                          <a14:foregroundMark x1="72949" y1="61183" x2="76497" y2="56192"/>
                          <a14:foregroundMark x1="45011" y1="69871" x2="42129" y2="60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319" y="1140894"/>
              <a:ext cx="3511198" cy="4211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9BD2AE0-FF54-4C6F-9849-19B4FD431FAD}"/>
                </a:ext>
              </a:extLst>
            </p:cNvPr>
            <p:cNvSpPr txBox="1"/>
            <p:nvPr/>
          </p:nvSpPr>
          <p:spPr>
            <a:xfrm>
              <a:off x="10356987" y="978177"/>
              <a:ext cx="1441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err="1"/>
                <a:t>Amud</a:t>
              </a:r>
              <a:r>
                <a:rPr lang="en-GB" dirty="0"/>
                <a:t>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3F01F3B-3086-4929-B71B-0FA8E499BEB1}"/>
              </a:ext>
            </a:extLst>
          </p:cNvPr>
          <p:cNvSpPr txBox="1"/>
          <p:nvPr/>
        </p:nvSpPr>
        <p:spPr>
          <a:xfrm>
            <a:off x="10070432" y="6357786"/>
            <a:ext cx="2102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Rogers Ackermann, 2010. </a:t>
            </a:r>
            <a:r>
              <a:rPr lang="en-GB" sz="1400" i="1" dirty="0" err="1"/>
              <a:t>Evol</a:t>
            </a:r>
            <a:r>
              <a:rPr lang="en-GB" sz="1400" i="1" dirty="0"/>
              <a:t> </a:t>
            </a:r>
            <a:r>
              <a:rPr lang="en-GB" sz="1400" i="1" dirty="0" err="1"/>
              <a:t>Anthropol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17466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AD21D-4C1E-4512-81B9-926B2A3D8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8255"/>
            <a:ext cx="10515600" cy="1325563"/>
          </a:xfrm>
        </p:spPr>
        <p:txBody>
          <a:bodyPr/>
          <a:lstStyle/>
          <a:p>
            <a:r>
              <a:rPr lang="en-GB" dirty="0" err="1"/>
              <a:t>Oase</a:t>
            </a:r>
            <a:r>
              <a:rPr lang="en-GB" dirty="0"/>
              <a:t>: 4-6</a:t>
            </a:r>
            <a:r>
              <a:rPr lang="en-GB" baseline="30000" dirty="0"/>
              <a:t>th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generation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AC36D-C7B9-4A01-986B-655068288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1343818"/>
            <a:ext cx="6172200" cy="52466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 err="1"/>
              <a:t>Peştera</a:t>
            </a:r>
            <a:r>
              <a:rPr lang="en-GB" dirty="0"/>
              <a:t> cu </a:t>
            </a:r>
            <a:r>
              <a:rPr lang="en-GB" dirty="0" err="1"/>
              <a:t>Oase</a:t>
            </a:r>
            <a:r>
              <a:rPr lang="en-GB" dirty="0"/>
              <a:t>, Romania, ~40,000 </a:t>
            </a:r>
            <a:r>
              <a:rPr lang="en-GB" dirty="0" err="1"/>
              <a:t>ya</a:t>
            </a:r>
            <a:endParaRPr lang="en-GB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?hybrid morphology: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Mandible: (primitive) large &amp; robust, wide ramus, large teeth, increasing molar size. (human-like) chin. (Neanderthal) bridging on mental foramen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Mandible – </a:t>
            </a:r>
            <a:r>
              <a:rPr lang="en-GB" dirty="0" err="1"/>
              <a:t>aDNA</a:t>
            </a:r>
            <a:r>
              <a:rPr lang="en-GB" dirty="0"/>
              <a:t> showed 6-9% Neanderthal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Fragment size indicates recent introgression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Proves hybrid morphology can be diagnosed?</a:t>
            </a:r>
          </a:p>
        </p:txBody>
      </p:sp>
      <p:pic>
        <p:nvPicPr>
          <p:cNvPr id="7172" name="Picture 4" descr="Image result for oase romania fossils">
            <a:extLst>
              <a:ext uri="{FF2B5EF4-FFF2-40B4-BE49-F238E27FC236}">
                <a16:creationId xmlns:a16="http://schemas.microsoft.com/office/drawing/2014/main" id="{CC08D4CE-3EC0-469A-90E0-4CA7DF526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185737"/>
            <a:ext cx="4581525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5EF34E-7457-4AA0-98CD-33B36B47206C}"/>
              </a:ext>
            </a:extLst>
          </p:cNvPr>
          <p:cNvSpPr txBox="1"/>
          <p:nvPr/>
        </p:nvSpPr>
        <p:spPr>
          <a:xfrm>
            <a:off x="10294938" y="4279900"/>
            <a:ext cx="1808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Oase</a:t>
            </a:r>
            <a:r>
              <a:rPr lang="en-GB" dirty="0">
                <a:solidFill>
                  <a:schemeClr val="bg1"/>
                </a:solidFill>
              </a:rPr>
              <a:t> 1, male adult mandible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46568-1DA6-4FB5-858C-75CF290CACDA}"/>
              </a:ext>
            </a:extLst>
          </p:cNvPr>
          <p:cNvSpPr txBox="1"/>
          <p:nvPr/>
        </p:nvSpPr>
        <p:spPr>
          <a:xfrm>
            <a:off x="8928100" y="279400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Oase</a:t>
            </a:r>
            <a:r>
              <a:rPr lang="en-GB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6D39D4-9D68-4356-805C-EB841CB44C71}"/>
              </a:ext>
            </a:extLst>
          </p:cNvPr>
          <p:cNvSpPr txBox="1"/>
          <p:nvPr/>
        </p:nvSpPr>
        <p:spPr>
          <a:xfrm>
            <a:off x="6011620" y="5947715"/>
            <a:ext cx="1281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Fu et al., 2015. </a:t>
            </a:r>
            <a:r>
              <a:rPr lang="en-GB" sz="1400" i="1" dirty="0"/>
              <a:t>Nature</a:t>
            </a:r>
            <a:r>
              <a:rPr lang="en-GB" sz="1400" dirty="0"/>
              <a:t>; </a:t>
            </a:r>
            <a:r>
              <a:rPr lang="en-GB" sz="1400" dirty="0" err="1"/>
              <a:t>Trinkaus</a:t>
            </a:r>
            <a:r>
              <a:rPr lang="en-GB" sz="1400" dirty="0"/>
              <a:t>, 2003. </a:t>
            </a:r>
            <a:r>
              <a:rPr lang="en-GB" sz="1400" i="1" dirty="0"/>
              <a:t>PNAS</a:t>
            </a:r>
          </a:p>
        </p:txBody>
      </p:sp>
    </p:spTree>
    <p:extLst>
      <p:ext uri="{BB962C8B-B14F-4D97-AF65-F5344CB8AC3E}">
        <p14:creationId xmlns:p14="http://schemas.microsoft.com/office/powerpoint/2010/main" val="390393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B00AD-DF54-48E0-A688-1FDBA3310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19" y="0"/>
            <a:ext cx="11763338" cy="1325563"/>
          </a:xfrm>
        </p:spPr>
        <p:txBody>
          <a:bodyPr/>
          <a:lstStyle/>
          <a:p>
            <a:r>
              <a:rPr lang="en-GB" dirty="0"/>
              <a:t>Are humans and Neanderthals different species?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67A39-F576-4ABC-992D-0BB121381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89" y="1188403"/>
            <a:ext cx="6673313" cy="566959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i="1" dirty="0"/>
              <a:t>H. sapiens neanderthalensis</a:t>
            </a:r>
            <a:r>
              <a:rPr lang="en-GB" dirty="0"/>
              <a:t>?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dirty="0"/>
              <a:t>Biological Species Concept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dirty="0"/>
              <a:t>Many widely accepted species hybridise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dirty="0"/>
              <a:t>Similar amounts of variation as between other well accepted species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dirty="0"/>
              <a:t>If species do not completely reflect biological reality, their purpose is to usefully categorise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dirty="0"/>
              <a:t>Combining </a:t>
            </a:r>
            <a:r>
              <a:rPr lang="en-GB" i="1" dirty="0"/>
              <a:t>H. sapiens </a:t>
            </a:r>
            <a:r>
              <a:rPr lang="en-GB" dirty="0"/>
              <a:t>and Neanderthals results in a morphologically useless species diagnosis</a:t>
            </a:r>
          </a:p>
        </p:txBody>
      </p:sp>
      <p:pic>
        <p:nvPicPr>
          <p:cNvPr id="5122" name="Picture 2" descr="Image result for neanderthal human hybrid">
            <a:extLst>
              <a:ext uri="{FF2B5EF4-FFF2-40B4-BE49-F238E27FC236}">
                <a16:creationId xmlns:a16="http://schemas.microsoft.com/office/drawing/2014/main" id="{D4AC4E6E-41BC-4A25-ADD7-A3A61E5A0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6" r="19913"/>
          <a:stretch/>
        </p:blipFill>
        <p:spPr bwMode="auto">
          <a:xfrm>
            <a:off x="6996402" y="1690687"/>
            <a:ext cx="4872509" cy="421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016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783F-5B9B-4006-BC0B-025E2758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06" y="18255"/>
            <a:ext cx="10515600" cy="1325563"/>
          </a:xfrm>
        </p:spPr>
        <p:txBody>
          <a:bodyPr/>
          <a:lstStyle/>
          <a:p>
            <a:r>
              <a:rPr lang="en-GB" dirty="0"/>
              <a:t>Useful readings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D037A-98F8-4767-A866-BAF090BD2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662" y="1012954"/>
            <a:ext cx="6954253" cy="6127248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000" b="1" dirty="0"/>
              <a:t>Peer-reviewed articles</a:t>
            </a:r>
            <a:endParaRPr lang="en-GB" sz="20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dirty="0"/>
              <a:t>Krause, Johannes, et al. "The complete mitochondrial DNA genome of an unknown hominin from southern Siberia." </a:t>
            </a:r>
            <a:r>
              <a:rPr lang="en-GB" sz="2000" i="1" dirty="0"/>
              <a:t>Nature</a:t>
            </a:r>
            <a:r>
              <a:rPr lang="en-GB" sz="2000" dirty="0"/>
              <a:t> 464.7290 (2010): 894.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</a:pPr>
            <a:r>
              <a:rPr lang="en-GB" sz="2000" dirty="0"/>
              <a:t>Reich, David, et al. "Genetic history of an archaic hominin group from </a:t>
            </a:r>
            <a:r>
              <a:rPr lang="en-GB" sz="2000" dirty="0" err="1"/>
              <a:t>Denisova</a:t>
            </a:r>
            <a:r>
              <a:rPr lang="en-GB" sz="2000" dirty="0"/>
              <a:t> Cave in Siberia." </a:t>
            </a:r>
            <a:r>
              <a:rPr lang="en-GB" sz="2000" i="1" dirty="0"/>
              <a:t>Nature</a:t>
            </a:r>
            <a:r>
              <a:rPr lang="en-GB" sz="2000" dirty="0"/>
              <a:t> 468.7327 (2010): 1053.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</a:pPr>
            <a:r>
              <a:rPr lang="en-GB" sz="2000" dirty="0"/>
              <a:t>Wolf &amp; </a:t>
            </a:r>
            <a:r>
              <a:rPr lang="en-GB" sz="2000" dirty="0" err="1"/>
              <a:t>Akey</a:t>
            </a:r>
            <a:r>
              <a:rPr lang="en-GB" sz="2000" dirty="0"/>
              <a:t>, 2018. Outstanding questions in the study of archaic hominin admixture. PLOS Genetics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dirty="0"/>
              <a:t>Huerta-Sánchez, Emilia, et al. "Altitude adaptation in Tibetans caused by introgression of Denisovan-like DNA." </a:t>
            </a:r>
            <a:r>
              <a:rPr lang="en-GB" sz="2000" i="1" dirty="0"/>
              <a:t>Nature </a:t>
            </a:r>
            <a:r>
              <a:rPr lang="en-GB" sz="2000" dirty="0"/>
              <a:t>512.7513 (2014): 194.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dirty="0"/>
              <a:t>Mendez FL, </a:t>
            </a:r>
            <a:r>
              <a:rPr lang="en-GB" sz="2000" dirty="0" err="1"/>
              <a:t>Krahn</a:t>
            </a:r>
            <a:r>
              <a:rPr lang="en-GB" sz="2000" dirty="0"/>
              <a:t> T, </a:t>
            </a:r>
            <a:r>
              <a:rPr lang="en-GB" sz="2000" dirty="0" err="1"/>
              <a:t>Schrack</a:t>
            </a:r>
            <a:r>
              <a:rPr lang="en-GB" sz="2000" dirty="0"/>
              <a:t> B, et al. An African American paternal lineage adds an extremely ancient root to the human Y chromosome phylogenetic tree. </a:t>
            </a:r>
            <a:r>
              <a:rPr lang="en-GB" sz="2000" i="1" dirty="0"/>
              <a:t>Am J Hum Genet</a:t>
            </a:r>
            <a:r>
              <a:rPr lang="en-GB" sz="2000" dirty="0"/>
              <a:t>. 2013;92(3):454-9.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dirty="0"/>
              <a:t>Hammer MF, </a:t>
            </a:r>
            <a:r>
              <a:rPr lang="en-GB" sz="2000" dirty="0" err="1"/>
              <a:t>Woerner</a:t>
            </a:r>
            <a:r>
              <a:rPr lang="en-GB" sz="2000" dirty="0"/>
              <a:t> AE, Mendez FL, Watkins JC, Wall JD. Genetic evidence for archaic admixture in Africa. </a:t>
            </a:r>
            <a:r>
              <a:rPr lang="en-GB" sz="2000" i="1" dirty="0"/>
              <a:t>Proc Natl </a:t>
            </a:r>
            <a:r>
              <a:rPr lang="en-GB" sz="2000" i="1" dirty="0" err="1"/>
              <a:t>Acad</a:t>
            </a:r>
            <a:r>
              <a:rPr lang="en-GB" sz="2000" i="1" dirty="0"/>
              <a:t> Sci U S A</a:t>
            </a:r>
            <a:r>
              <a:rPr lang="en-GB" sz="2000" dirty="0"/>
              <a:t>. 2011;108(37):15123-8.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dirty="0"/>
              <a:t>Fu et al. 2015. Nature, 524: 216 (</a:t>
            </a:r>
            <a:r>
              <a:rPr lang="en-GB" sz="2000" dirty="0" err="1"/>
              <a:t>Oase</a:t>
            </a:r>
            <a:r>
              <a:rPr lang="en-GB" sz="2000" dirty="0"/>
              <a:t> </a:t>
            </a:r>
            <a:r>
              <a:rPr lang="en-GB" sz="2000" dirty="0" err="1"/>
              <a:t>aDNA</a:t>
            </a:r>
            <a:r>
              <a:rPr lang="en-GB" sz="2000" dirty="0"/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dirty="0"/>
              <a:t>Stringer &amp; Buck, 2014. Diagnosing </a:t>
            </a:r>
            <a:r>
              <a:rPr lang="en-GB" sz="2000" i="1" dirty="0"/>
              <a:t>Homo sapiens </a:t>
            </a:r>
            <a:r>
              <a:rPr lang="en-GB" sz="2000" dirty="0"/>
              <a:t>in the fossil record. Annals of Human Biology 41: 312-322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dirty="0"/>
              <a:t>Stringer C. 2016 The origin and evolution of Homo sapiens. Phil. Trans. R. Soc. B 371: 20150237</a:t>
            </a:r>
          </a:p>
          <a:p>
            <a:pPr marL="0" indent="0">
              <a:buNone/>
            </a:pPr>
            <a:endParaRPr lang="en-GB" sz="2000" dirty="0"/>
          </a:p>
          <a:p>
            <a:pPr marL="171450" indent="-171450"/>
            <a:endParaRPr lang="en-GB" sz="1800" dirty="0"/>
          </a:p>
          <a:p>
            <a:pPr marL="171450" indent="-171450"/>
            <a:endParaRPr lang="en-GB" sz="1800" dirty="0"/>
          </a:p>
          <a:p>
            <a:pPr marL="171450" indent="-171450"/>
            <a:endParaRPr lang="en-GB" sz="18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sz="1800" b="1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3C6C78-D8A7-4AF2-B059-F766CEB1A294}"/>
              </a:ext>
            </a:extLst>
          </p:cNvPr>
          <p:cNvSpPr txBox="1"/>
          <p:nvPr/>
        </p:nvSpPr>
        <p:spPr>
          <a:xfrm>
            <a:off x="7206916" y="1012954"/>
            <a:ext cx="487412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900" b="1" dirty="0"/>
              <a:t>Popular articles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900" dirty="0"/>
              <a:t>news.nationalgeographic.com/news/2013/12/131218-neanderthal-genome-incest-archaic-ancestor-science/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900" dirty="0"/>
              <a:t>www.sapiens.org/column/animalia/human-origins-and-animal-hybrids/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900" dirty="0"/>
              <a:t>www.theguardian.com/science/2014/feb/15/svante-paabo-dna-neanderthal-genetics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900" dirty="0"/>
              <a:t>www.sciencemag.org/news/2014/07/tibetans-inherited-high-altitude-gene-ancient-human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900" dirty="0"/>
              <a:t>https://www.sciencemag.org/news/2017/03/ancient-skulls-may-belong-elusive-humans-called-denisovans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900" dirty="0"/>
              <a:t>www.sciencenews.org/article/animal-hybrids-may-hold-clues-neandertal-human-interbreeding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900" dirty="0"/>
              <a:t>www.sciencedaily.com/releases/2008/09/080908203013.htm</a:t>
            </a:r>
          </a:p>
        </p:txBody>
      </p:sp>
    </p:spTree>
    <p:extLst>
      <p:ext uri="{BB962C8B-B14F-4D97-AF65-F5344CB8AC3E}">
        <p14:creationId xmlns:p14="http://schemas.microsoft.com/office/powerpoint/2010/main" val="1152294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F20E4-EB67-41B1-AA78-53E53C6CF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93" y="-161963"/>
            <a:ext cx="10515600" cy="1325563"/>
          </a:xfrm>
        </p:spPr>
        <p:txBody>
          <a:bodyPr/>
          <a:lstStyle/>
          <a:p>
            <a:r>
              <a:rPr lang="en-GB" dirty="0"/>
              <a:t>Role of hybridisation in human evolution?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3C860-EA9C-486E-97A8-AB19C2C7E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081167"/>
            <a:ext cx="7758005" cy="5820293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dirty="0"/>
              <a:t>Suggestions of hybrids in fossil records for decades</a:t>
            </a:r>
          </a:p>
          <a:p>
            <a:pPr>
              <a:spcAft>
                <a:spcPts val="1200"/>
              </a:spcAft>
            </a:pPr>
            <a:r>
              <a:rPr lang="en-GB" dirty="0"/>
              <a:t>Debate over human origins</a:t>
            </a:r>
          </a:p>
          <a:p>
            <a:pPr lvl="1">
              <a:spcAft>
                <a:spcPts val="1200"/>
              </a:spcAft>
            </a:pPr>
            <a:r>
              <a:rPr lang="en-GB" dirty="0"/>
              <a:t>‘Out of Africa’ Vs. </a:t>
            </a:r>
            <a:r>
              <a:rPr lang="en-GB" dirty="0" err="1"/>
              <a:t>Multiregionalism</a:t>
            </a:r>
            <a:endParaRPr lang="en-GB" dirty="0"/>
          </a:p>
          <a:p>
            <a:pPr>
              <a:spcAft>
                <a:spcPts val="1200"/>
              </a:spcAft>
            </a:pPr>
            <a:r>
              <a:rPr lang="en-GB" dirty="0"/>
              <a:t>Neanderthal cognitive complexity</a:t>
            </a:r>
          </a:p>
          <a:p>
            <a:pPr>
              <a:spcAft>
                <a:spcPts val="1200"/>
              </a:spcAft>
            </a:pPr>
            <a:endParaRPr lang="en-GB" sz="1200" dirty="0"/>
          </a:p>
          <a:p>
            <a:pPr marL="0" indent="0">
              <a:spcAft>
                <a:spcPts val="1200"/>
              </a:spcAft>
              <a:buNone/>
            </a:pPr>
            <a:r>
              <a:rPr lang="en-GB" b="1" dirty="0" err="1"/>
              <a:t>Lagar</a:t>
            </a:r>
            <a:r>
              <a:rPr lang="en-GB" b="1" dirty="0"/>
              <a:t> Velho</a:t>
            </a:r>
          </a:p>
          <a:p>
            <a:pPr>
              <a:spcAft>
                <a:spcPts val="1200"/>
              </a:spcAft>
            </a:pPr>
            <a:r>
              <a:rPr lang="en-GB" dirty="0"/>
              <a:t>Portugal, ~25,000 </a:t>
            </a:r>
            <a:r>
              <a:rPr lang="en-GB" dirty="0" err="1"/>
              <a:t>ya</a:t>
            </a:r>
            <a:endParaRPr lang="en-GB" dirty="0"/>
          </a:p>
          <a:p>
            <a:pPr>
              <a:spcAft>
                <a:spcPts val="1200"/>
              </a:spcAft>
            </a:pPr>
            <a:r>
              <a:rPr lang="en-GB" dirty="0"/>
              <a:t>~4 year old child from ritual burial</a:t>
            </a:r>
          </a:p>
          <a:p>
            <a:pPr>
              <a:spcAft>
                <a:spcPts val="1200"/>
              </a:spcAft>
            </a:pPr>
            <a:r>
              <a:rPr lang="en-GB" dirty="0"/>
              <a:t>Mosaic of </a:t>
            </a:r>
            <a:r>
              <a:rPr lang="en-GB" i="1" dirty="0"/>
              <a:t>H. sapiens </a:t>
            </a:r>
            <a:r>
              <a:rPr lang="en-GB" dirty="0"/>
              <a:t>and Neanderthal features?</a:t>
            </a:r>
          </a:p>
          <a:p>
            <a:pPr>
              <a:spcAft>
                <a:spcPts val="1200"/>
              </a:spcAft>
            </a:pPr>
            <a:r>
              <a:rPr lang="en-GB" dirty="0"/>
              <a:t>“A chunky </a:t>
            </a:r>
            <a:r>
              <a:rPr lang="en-GB" dirty="0" err="1"/>
              <a:t>Gravettian</a:t>
            </a:r>
            <a:r>
              <a:rPr lang="en-GB" dirty="0"/>
              <a:t> child”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GB" dirty="0"/>
              <a:t>But until recently, no way to be certain…</a:t>
            </a:r>
          </a:p>
        </p:txBody>
      </p:sp>
      <p:pic>
        <p:nvPicPr>
          <p:cNvPr id="1026" name="Picture 2" descr="Image result for lagar velho child">
            <a:extLst>
              <a:ext uri="{FF2B5EF4-FFF2-40B4-BE49-F238E27FC236}">
                <a16:creationId xmlns:a16="http://schemas.microsoft.com/office/drawing/2014/main" id="{935EABFE-5098-4844-B43E-BBFA13382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249" y="2775432"/>
            <a:ext cx="2410142" cy="152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lagar velho child">
            <a:extLst>
              <a:ext uri="{FF2B5EF4-FFF2-40B4-BE49-F238E27FC236}">
                <a16:creationId xmlns:a16="http://schemas.microsoft.com/office/drawing/2014/main" id="{6C6747CD-EFBE-4F77-A071-6825F370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88" y="995559"/>
            <a:ext cx="2653019" cy="163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lagar velho child">
            <a:extLst>
              <a:ext uri="{FF2B5EF4-FFF2-40B4-BE49-F238E27FC236}">
                <a16:creationId xmlns:a16="http://schemas.microsoft.com/office/drawing/2014/main" id="{EF92CB28-A75B-4A26-B2EA-BCC554617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r="13859"/>
          <a:stretch/>
        </p:blipFill>
        <p:spPr bwMode="auto">
          <a:xfrm>
            <a:off x="8184725" y="2815972"/>
            <a:ext cx="1445842" cy="348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D966D7-453C-4355-BE9B-1EEFA929D335}"/>
              </a:ext>
            </a:extLst>
          </p:cNvPr>
          <p:cNvSpPr txBox="1"/>
          <p:nvPr/>
        </p:nvSpPr>
        <p:spPr>
          <a:xfrm>
            <a:off x="9950614" y="4303435"/>
            <a:ext cx="1587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Lagar</a:t>
            </a:r>
            <a:r>
              <a:rPr lang="en-GB" dirty="0"/>
              <a:t> Velho 1.</a:t>
            </a:r>
          </a:p>
          <a:p>
            <a:pPr algn="ctr"/>
            <a:endParaRPr lang="en-GB" dirty="0"/>
          </a:p>
          <a:p>
            <a:pPr algn="ctr"/>
            <a:r>
              <a:rPr lang="en-GB" sz="1400" dirty="0"/>
              <a:t>Duarte et al., 1999. </a:t>
            </a:r>
            <a:r>
              <a:rPr lang="en-GB" sz="1400" i="1" dirty="0"/>
              <a:t>PNAS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89976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5B3ED-0799-4C58-9361-0814EE00E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61" y="18255"/>
            <a:ext cx="10515600" cy="1325563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palaeogenomic</a:t>
            </a:r>
            <a:r>
              <a:rPr lang="en-GB" dirty="0"/>
              <a:t> revolution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07A80-A3E8-4E91-B891-F7A35E9E7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661" y="1343817"/>
            <a:ext cx="5975089" cy="5495928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Advances in preventing contamination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Reduction in cost and increase in speed of sequencing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GB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First Neanderthal </a:t>
            </a:r>
            <a:r>
              <a:rPr lang="en-GB" dirty="0" err="1"/>
              <a:t>mtDNA</a:t>
            </a:r>
            <a:r>
              <a:rPr lang="en-GB" dirty="0"/>
              <a:t> isolated: 1997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Entire human genome sequenced: 2003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Sequencing of Neanderthal genome: 2010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Discovery of Denisovans from </a:t>
            </a:r>
            <a:r>
              <a:rPr lang="en-GB" dirty="0" err="1"/>
              <a:t>aDNA</a:t>
            </a:r>
            <a:r>
              <a:rPr lang="en-GB" dirty="0"/>
              <a:t>: 2010 (</a:t>
            </a:r>
            <a:r>
              <a:rPr lang="en-GB" dirty="0" err="1"/>
              <a:t>mtDNA</a:t>
            </a:r>
            <a:r>
              <a:rPr lang="en-GB" dirty="0"/>
              <a:t> initially)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Multiple Neanderthal genomes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DA064D-46F1-4068-971F-73F8D21F4354}"/>
              </a:ext>
            </a:extLst>
          </p:cNvPr>
          <p:cNvGrpSpPr/>
          <p:nvPr/>
        </p:nvGrpSpPr>
        <p:grpSpPr>
          <a:xfrm>
            <a:off x="7119206" y="3139178"/>
            <a:ext cx="4787779" cy="3700567"/>
            <a:chOff x="7106383" y="2992266"/>
            <a:chExt cx="4787779" cy="3700567"/>
          </a:xfrm>
        </p:grpSpPr>
        <p:pic>
          <p:nvPicPr>
            <p:cNvPr id="1026" name="Picture 2" descr="Image result for svante paabo">
              <a:extLst>
                <a:ext uri="{FF2B5EF4-FFF2-40B4-BE49-F238E27FC236}">
                  <a16:creationId xmlns:a16="http://schemas.microsoft.com/office/drawing/2014/main" id="{9C268E40-BF73-47C9-944E-B744E32CBF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9206" y="2992266"/>
              <a:ext cx="4774956" cy="3331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540FD99-A26C-4BE4-A491-F53DEA333895}"/>
                </a:ext>
              </a:extLst>
            </p:cNvPr>
            <p:cNvSpPr txBox="1"/>
            <p:nvPr/>
          </p:nvSpPr>
          <p:spPr>
            <a:xfrm>
              <a:off x="7106383" y="6323501"/>
              <a:ext cx="4700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Svante </a:t>
              </a:r>
              <a:r>
                <a:rPr lang="en-GB" dirty="0" err="1"/>
                <a:t>Pääbo</a:t>
              </a:r>
              <a:r>
                <a:rPr lang="en-GB" dirty="0"/>
                <a:t>, pioneering </a:t>
              </a:r>
              <a:r>
                <a:rPr lang="en-GB" dirty="0" err="1"/>
                <a:t>aDNA</a:t>
              </a:r>
              <a:r>
                <a:rPr lang="en-GB" dirty="0"/>
                <a:t> </a:t>
              </a:r>
              <a:r>
                <a:rPr lang="en-GB" dirty="0" err="1"/>
                <a:t>reseacher</a:t>
              </a:r>
              <a:endParaRPr lang="en-GB" dirty="0"/>
            </a:p>
          </p:txBody>
        </p:sp>
      </p:grpSp>
      <p:pic>
        <p:nvPicPr>
          <p:cNvPr id="1028" name="Picture 4" descr="Image result for nature front cover neanderthal genetics">
            <a:extLst>
              <a:ext uri="{FF2B5EF4-FFF2-40B4-BE49-F238E27FC236}">
                <a16:creationId xmlns:a16="http://schemas.microsoft.com/office/drawing/2014/main" id="{54C9ECD8-10E1-4614-B6C1-DA577A127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663" y="340695"/>
            <a:ext cx="2133307" cy="28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nature front cover neanderthal genetics">
            <a:extLst>
              <a:ext uri="{FF2B5EF4-FFF2-40B4-BE49-F238E27FC236}">
                <a16:creationId xmlns:a16="http://schemas.microsoft.com/office/drawing/2014/main" id="{9E778285-8298-4F05-83FD-2C9D8363D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750" y="1064759"/>
            <a:ext cx="2003913" cy="264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>
            <a:extLst>
              <a:ext uri="{FF2B5EF4-FFF2-40B4-BE49-F238E27FC236}">
                <a16:creationId xmlns:a16="http://schemas.microsoft.com/office/drawing/2014/main" id="{17A65935-BF10-4EDA-A52F-7216987EE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765" y="613035"/>
            <a:ext cx="1982235" cy="28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30D36A-E4AC-47C6-A1A0-35E11EC1C63C}"/>
              </a:ext>
            </a:extLst>
          </p:cNvPr>
          <p:cNvSpPr txBox="1"/>
          <p:nvPr/>
        </p:nvSpPr>
        <p:spPr>
          <a:xfrm>
            <a:off x="-13259" y="6508782"/>
            <a:ext cx="6596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Krings</a:t>
            </a:r>
            <a:r>
              <a:rPr lang="en-GB" sz="1400" dirty="0"/>
              <a:t>, et al</a:t>
            </a:r>
            <a:r>
              <a:rPr lang="en-GB" sz="1400" i="1" dirty="0"/>
              <a:t>.</a:t>
            </a:r>
            <a:r>
              <a:rPr lang="en-GB" sz="1400" dirty="0"/>
              <a:t> 1997. </a:t>
            </a:r>
            <a:r>
              <a:rPr lang="en-GB" sz="1400" i="1" dirty="0"/>
              <a:t>Cell; </a:t>
            </a:r>
            <a:r>
              <a:rPr lang="en-GB" sz="1400" dirty="0"/>
              <a:t>IHGSC, 2004</a:t>
            </a:r>
            <a:r>
              <a:rPr lang="en-GB" sz="1400" i="1" dirty="0"/>
              <a:t>. Nature; </a:t>
            </a:r>
            <a:r>
              <a:rPr lang="en-GB" sz="1400" dirty="0"/>
              <a:t>Green, et al. 2010. </a:t>
            </a:r>
            <a:r>
              <a:rPr lang="en-GB" sz="1400" i="1" dirty="0"/>
              <a:t>Science;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61652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816A2-43FC-4A9B-AEA6-674262F16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0"/>
            <a:ext cx="10515600" cy="1325563"/>
          </a:xfrm>
        </p:spPr>
        <p:txBody>
          <a:bodyPr/>
          <a:lstStyle/>
          <a:p>
            <a:r>
              <a:rPr lang="en-GB" dirty="0"/>
              <a:t>Neanderthals DNA in </a:t>
            </a:r>
            <a:r>
              <a:rPr lang="en-GB" i="1" dirty="0"/>
              <a:t>H. sapiens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CF97C-151F-4151-ABD0-064A9C982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325561"/>
            <a:ext cx="10515599" cy="5514731"/>
          </a:xfrm>
        </p:spPr>
        <p:txBody>
          <a:bodyPr>
            <a:normAutofit/>
          </a:bodyPr>
          <a:lstStyle/>
          <a:p>
            <a:r>
              <a:rPr lang="en-GB" dirty="0"/>
              <a:t>Extant non-African humans = ~2% nuclear Neanderthal DNA</a:t>
            </a:r>
          </a:p>
          <a:p>
            <a:pPr lvl="1"/>
            <a:r>
              <a:rPr lang="en-GB" dirty="0"/>
              <a:t>Single mating event? </a:t>
            </a:r>
          </a:p>
          <a:p>
            <a:pPr lvl="1"/>
            <a:r>
              <a:rPr lang="en-GB" dirty="0"/>
              <a:t>Asians and Native Americans &gt; Europeans &gt; Melanesians</a:t>
            </a:r>
          </a:p>
          <a:p>
            <a:endParaRPr lang="en-GB" dirty="0"/>
          </a:p>
          <a:p>
            <a:r>
              <a:rPr lang="en-GB" dirty="0"/>
              <a:t>No Neanderthal </a:t>
            </a:r>
            <a:r>
              <a:rPr lang="en-GB" dirty="0" err="1"/>
              <a:t>mtDNA</a:t>
            </a:r>
            <a:r>
              <a:rPr lang="en-GB" dirty="0"/>
              <a:t> in extant humans</a:t>
            </a:r>
          </a:p>
          <a:p>
            <a:pPr lvl="1"/>
            <a:r>
              <a:rPr lang="en-GB" dirty="0"/>
              <a:t>Asymmetrical introgression or drift?</a:t>
            </a:r>
          </a:p>
          <a:p>
            <a:endParaRPr lang="en-GB" dirty="0"/>
          </a:p>
          <a:p>
            <a:r>
              <a:rPr lang="en-GB" dirty="0"/>
              <a:t>Neanderthal introgression into non-African </a:t>
            </a:r>
            <a:r>
              <a:rPr lang="en-GB" i="1" dirty="0"/>
              <a:t>H. sapiens</a:t>
            </a:r>
          </a:p>
          <a:p>
            <a:pPr lvl="1"/>
            <a:r>
              <a:rPr lang="en-GB" dirty="0"/>
              <a:t>50-60,000 </a:t>
            </a:r>
            <a:r>
              <a:rPr lang="en-GB" dirty="0" err="1"/>
              <a:t>ya</a:t>
            </a:r>
            <a:r>
              <a:rPr lang="en-GB" dirty="0"/>
              <a:t>?</a:t>
            </a:r>
          </a:p>
          <a:p>
            <a:pPr lvl="1"/>
            <a:r>
              <a:rPr lang="en-GB" dirty="0"/>
              <a:t>Western Asia? </a:t>
            </a:r>
          </a:p>
          <a:p>
            <a:pPr lvl="1"/>
            <a:r>
              <a:rPr lang="en-GB" dirty="0"/>
              <a:t>Europe? – </a:t>
            </a:r>
            <a:r>
              <a:rPr lang="en-GB" dirty="0" err="1"/>
              <a:t>Oase</a:t>
            </a:r>
            <a:r>
              <a:rPr lang="en-GB" dirty="0"/>
              <a:t>… </a:t>
            </a:r>
          </a:p>
          <a:p>
            <a:endParaRPr lang="en-GB" sz="1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BA6C88-DA98-4A70-A6F3-DE852B6B11C7}"/>
              </a:ext>
            </a:extLst>
          </p:cNvPr>
          <p:cNvGrpSpPr/>
          <p:nvPr/>
        </p:nvGrpSpPr>
        <p:grpSpPr>
          <a:xfrm>
            <a:off x="8497168" y="2749260"/>
            <a:ext cx="3896013" cy="4108740"/>
            <a:chOff x="7823200" y="2250658"/>
            <a:chExt cx="4368800" cy="4607342"/>
          </a:xfrm>
        </p:grpSpPr>
        <p:pic>
          <p:nvPicPr>
            <p:cNvPr id="4" name="3 Imagen" descr="models-together-2.jpg">
              <a:extLst>
                <a:ext uri="{FF2B5EF4-FFF2-40B4-BE49-F238E27FC236}">
                  <a16:creationId xmlns:a16="http://schemas.microsoft.com/office/drawing/2014/main" id="{B23B8BBE-A308-47DA-A0E4-F3A161185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399" r="44639">
                          <a14:foregroundMark x1="27622" y1="17064" x2="18298" y2="15307"/>
                          <a14:foregroundMark x1="27855" y1="18821" x2="30420" y2="24090"/>
                          <a14:foregroundMark x1="15035" y1="16186" x2="10956" y2="27604"/>
                          <a14:foregroundMark x1="13287" y1="18068" x2="10956" y2="21581"/>
                          <a14:foregroundMark x1="10839" y1="28482" x2="13636" y2="35383"/>
                          <a14:foregroundMark x1="10140" y1="23338" x2="11888" y2="17064"/>
                          <a14:foregroundMark x1="30070" y1="25094" x2="29021" y2="31493"/>
                        </a14:backgroundRemoval>
                      </a14:imgEffect>
                    </a14:imgLayer>
                  </a14:imgProps>
                </a:ext>
              </a:extLst>
            </a:blip>
            <a:srcRect r="53912"/>
            <a:stretch>
              <a:fillRect/>
            </a:stretch>
          </p:blipFill>
          <p:spPr bwMode="auto">
            <a:xfrm>
              <a:off x="7823200" y="2250659"/>
              <a:ext cx="2286000" cy="4607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4 Imagen" descr="models-together-2.jpg">
              <a:extLst>
                <a:ext uri="{FF2B5EF4-FFF2-40B4-BE49-F238E27FC236}">
                  <a16:creationId xmlns:a16="http://schemas.microsoft.com/office/drawing/2014/main" id="{24481D8A-70F1-4DA7-A69F-F768DBBE0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1" b="99263" l="52566" r="97491"/>
                      </a14:imgEffect>
                    </a14:imgLayer>
                  </a14:imgProps>
                </a:ext>
              </a:extLst>
            </a:blip>
            <a:srcRect l="51076"/>
            <a:stretch>
              <a:fillRect/>
            </a:stretch>
          </p:blipFill>
          <p:spPr bwMode="auto">
            <a:xfrm>
              <a:off x="9765150" y="2250658"/>
              <a:ext cx="2426850" cy="4607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1FD6507-D782-4EE5-8A5E-57813F4E5608}"/>
              </a:ext>
            </a:extLst>
          </p:cNvPr>
          <p:cNvSpPr txBox="1"/>
          <p:nvPr/>
        </p:nvSpPr>
        <p:spPr>
          <a:xfrm>
            <a:off x="10501258" y="1710212"/>
            <a:ext cx="1619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Reconstructions based on Spy II (Neanderthal) and </a:t>
            </a:r>
            <a:r>
              <a:rPr lang="en-GB" sz="1200" dirty="0" err="1"/>
              <a:t>Predmosti</a:t>
            </a:r>
            <a:r>
              <a:rPr lang="en-GB" sz="1200" dirty="0"/>
              <a:t> (</a:t>
            </a:r>
            <a:r>
              <a:rPr lang="en-GB" sz="1200" dirty="0" err="1"/>
              <a:t>Gravettian</a:t>
            </a:r>
            <a:r>
              <a:rPr lang="en-GB" sz="1200" dirty="0"/>
              <a:t> human) by </a:t>
            </a:r>
            <a:r>
              <a:rPr lang="en-GB" sz="1200" dirty="0" err="1"/>
              <a:t>Kennis</a:t>
            </a:r>
            <a:r>
              <a:rPr lang="en-GB" sz="1200" dirty="0"/>
              <a:t> &amp; </a:t>
            </a:r>
            <a:r>
              <a:rPr lang="en-GB" sz="1200" dirty="0" err="1"/>
              <a:t>Kennis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30117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816A2-43FC-4A9B-AEA6-674262F16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0"/>
            <a:ext cx="10515600" cy="1325563"/>
          </a:xfrm>
        </p:spPr>
        <p:txBody>
          <a:bodyPr/>
          <a:lstStyle/>
          <a:p>
            <a:r>
              <a:rPr lang="en-GB" i="1" dirty="0"/>
              <a:t>H. sapiens </a:t>
            </a:r>
            <a:r>
              <a:rPr lang="en-GB" dirty="0"/>
              <a:t>DNA in Neanderthals</a:t>
            </a:r>
            <a:endParaRPr lang="en-GB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CF97C-151F-4151-ABD0-064A9C982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565593"/>
            <a:ext cx="7758430" cy="5702300"/>
          </a:xfrm>
        </p:spPr>
        <p:txBody>
          <a:bodyPr>
            <a:normAutofit/>
          </a:bodyPr>
          <a:lstStyle/>
          <a:p>
            <a:pPr lvl="1">
              <a:spcAft>
                <a:spcPts val="1200"/>
              </a:spcAft>
            </a:pPr>
            <a:r>
              <a:rPr lang="en-GB" sz="2800" dirty="0"/>
              <a:t>Lineage including Altai and </a:t>
            </a:r>
            <a:r>
              <a:rPr lang="en-GB" sz="2800" dirty="0" err="1"/>
              <a:t>Vindija</a:t>
            </a:r>
            <a:r>
              <a:rPr lang="en-GB" sz="2800" dirty="0"/>
              <a:t> (Eastern Neanderthals)</a:t>
            </a:r>
          </a:p>
          <a:p>
            <a:pPr lvl="1">
              <a:spcAft>
                <a:spcPts val="1200"/>
              </a:spcAft>
            </a:pPr>
            <a:r>
              <a:rPr lang="en-GB" sz="2800" dirty="0"/>
              <a:t>130-145,000 </a:t>
            </a:r>
            <a:r>
              <a:rPr lang="en-GB" sz="2800" dirty="0" err="1"/>
              <a:t>ya</a:t>
            </a:r>
            <a:r>
              <a:rPr lang="en-GB" sz="2800" dirty="0"/>
              <a:t>?</a:t>
            </a:r>
          </a:p>
          <a:p>
            <a:pPr lvl="1">
              <a:spcAft>
                <a:spcPts val="1200"/>
              </a:spcAft>
            </a:pPr>
            <a:r>
              <a:rPr lang="en-GB" sz="2800" dirty="0"/>
              <a:t>&lt; 2%</a:t>
            </a:r>
          </a:p>
          <a:p>
            <a:pPr lvl="1">
              <a:spcAft>
                <a:spcPts val="1200"/>
              </a:spcAft>
            </a:pPr>
            <a:r>
              <a:rPr lang="en-GB" sz="2800" dirty="0"/>
              <a:t>Western Asia – </a:t>
            </a:r>
            <a:r>
              <a:rPr lang="en-GB" sz="2800" dirty="0" err="1"/>
              <a:t>Skhul</a:t>
            </a:r>
            <a:r>
              <a:rPr lang="en-GB" sz="2800" dirty="0"/>
              <a:t>, </a:t>
            </a:r>
            <a:r>
              <a:rPr lang="en-GB" sz="2800" dirty="0" err="1"/>
              <a:t>Qafzeh</a:t>
            </a:r>
            <a:r>
              <a:rPr lang="en-GB" sz="2800" dirty="0"/>
              <a:t>, </a:t>
            </a:r>
            <a:r>
              <a:rPr lang="en-GB" sz="2800" dirty="0" err="1"/>
              <a:t>Misliya</a:t>
            </a:r>
            <a:r>
              <a:rPr lang="en-GB" sz="2800" dirty="0"/>
              <a:t>?</a:t>
            </a:r>
          </a:p>
          <a:p>
            <a:pPr lvl="1">
              <a:spcAft>
                <a:spcPts val="1200"/>
              </a:spcAft>
            </a:pPr>
            <a:r>
              <a:rPr lang="en-GB" sz="2800" dirty="0"/>
              <a:t>Long period of overlap / replacement</a:t>
            </a:r>
          </a:p>
          <a:p>
            <a:pPr marL="457200" lvl="1" indent="0">
              <a:buNone/>
            </a:pPr>
            <a:endParaRPr lang="en-GB" dirty="0"/>
          </a:p>
          <a:p>
            <a:endParaRPr lang="en-GB" sz="1800" dirty="0"/>
          </a:p>
        </p:txBody>
      </p:sp>
      <p:pic>
        <p:nvPicPr>
          <p:cNvPr id="2050" name="Picture 2" descr="Image result for neanderthal woman reconstruction">
            <a:extLst>
              <a:ext uri="{FF2B5EF4-FFF2-40B4-BE49-F238E27FC236}">
                <a16:creationId xmlns:a16="http://schemas.microsoft.com/office/drawing/2014/main" id="{059D93F9-35F3-45A2-9E51-E01D544A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40" y="995680"/>
            <a:ext cx="3420759" cy="42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misliya fossil">
            <a:extLst>
              <a:ext uri="{FF2B5EF4-FFF2-40B4-BE49-F238E27FC236}">
                <a16:creationId xmlns:a16="http://schemas.microsoft.com/office/drawing/2014/main" id="{341BC4BF-7843-41D0-8D40-35772D7A5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40" y="4636204"/>
            <a:ext cx="3420760" cy="213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917AF1-9712-43F0-9CEB-A294D0500F36}"/>
              </a:ext>
            </a:extLst>
          </p:cNvPr>
          <p:cNvSpPr txBox="1"/>
          <p:nvPr/>
        </p:nvSpPr>
        <p:spPr>
          <a:xfrm>
            <a:off x="10017760" y="339615"/>
            <a:ext cx="192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Reconstruction of Neanderthal by Tom </a:t>
            </a:r>
            <a:r>
              <a:rPr lang="en-GB" sz="1200" dirty="0" err="1"/>
              <a:t>Björkland</a:t>
            </a:r>
            <a:endParaRPr lang="en-GB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929044-B07E-48DF-86BB-575484640F10}"/>
              </a:ext>
            </a:extLst>
          </p:cNvPr>
          <p:cNvSpPr txBox="1"/>
          <p:nvPr/>
        </p:nvSpPr>
        <p:spPr>
          <a:xfrm>
            <a:off x="7157070" y="4734342"/>
            <a:ext cx="13601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err="1"/>
              <a:t>Misliya</a:t>
            </a:r>
            <a:r>
              <a:rPr lang="en-GB" dirty="0"/>
              <a:t>, Israel, </a:t>
            </a:r>
          </a:p>
          <a:p>
            <a:pPr algn="r"/>
            <a:r>
              <a:rPr lang="en-GB" i="1" dirty="0"/>
              <a:t>H. sapiens, &gt;177,000 </a:t>
            </a:r>
            <a:r>
              <a:rPr lang="en-GB" i="1" dirty="0" err="1"/>
              <a:t>ya</a:t>
            </a:r>
            <a:endParaRPr lang="en-GB" i="1" dirty="0"/>
          </a:p>
          <a:p>
            <a:pPr algn="r"/>
            <a:endParaRPr lang="en-GB" i="1" dirty="0"/>
          </a:p>
          <a:p>
            <a:pPr algn="r"/>
            <a:r>
              <a:rPr lang="en-GB" sz="1400" dirty="0"/>
              <a:t>Hershkovitz, et al. 2018. </a:t>
            </a:r>
            <a:r>
              <a:rPr lang="en-GB" sz="1400" i="1" dirty="0"/>
              <a:t>Science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379219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8FE7E-FD4E-4A5C-A429-3599BA7E1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0"/>
            <a:ext cx="10515600" cy="1325563"/>
          </a:xfrm>
        </p:spPr>
        <p:txBody>
          <a:bodyPr/>
          <a:lstStyle/>
          <a:p>
            <a:r>
              <a:rPr lang="en-GB" dirty="0"/>
              <a:t>Cost of Neanderthal DNA?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5A4C6-7C56-43FB-8045-11CB6455F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841" y="1325563"/>
            <a:ext cx="7682719" cy="4279107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dirty="0"/>
              <a:t>‘Deserts’ lacking Neanderthal genes suggest purging from functional regions (e.g., X chromosome)</a:t>
            </a:r>
          </a:p>
          <a:p>
            <a:pPr lvl="1">
              <a:spcAft>
                <a:spcPts val="600"/>
              </a:spcAft>
            </a:pPr>
            <a:r>
              <a:rPr lang="en-GB" sz="2600" dirty="0"/>
              <a:t>Deleterious – inbred Neanderthals?</a:t>
            </a:r>
          </a:p>
          <a:p>
            <a:pPr lvl="1">
              <a:spcAft>
                <a:spcPts val="600"/>
              </a:spcAft>
            </a:pPr>
            <a:r>
              <a:rPr lang="en-GB" sz="2600" dirty="0"/>
              <a:t>Decline in Neanderthal % over time -&gt; selected against?</a:t>
            </a:r>
          </a:p>
          <a:p>
            <a:pPr lvl="1">
              <a:spcAft>
                <a:spcPts val="600"/>
              </a:spcAft>
            </a:pPr>
            <a:r>
              <a:rPr lang="en-GB" sz="2600" dirty="0"/>
              <a:t>Cost to Neanderthals? Change in environment changed cost / benefit?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194" name="Picture 2" descr="illustration of two skulls">
            <a:extLst>
              <a:ext uri="{FF2B5EF4-FFF2-40B4-BE49-F238E27FC236}">
                <a16:creationId xmlns:a16="http://schemas.microsoft.com/office/drawing/2014/main" id="{3CA08CE5-1E1E-4C73-9161-918C5CD94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7" r="17442"/>
          <a:stretch/>
        </p:blipFill>
        <p:spPr bwMode="auto">
          <a:xfrm>
            <a:off x="7579062" y="1610915"/>
            <a:ext cx="4521498" cy="363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19E056-5863-4BEE-8D1C-0631CE2EB9DD}"/>
              </a:ext>
            </a:extLst>
          </p:cNvPr>
          <p:cNvSpPr txBox="1"/>
          <p:nvPr/>
        </p:nvSpPr>
        <p:spPr>
          <a:xfrm>
            <a:off x="226841" y="4929745"/>
            <a:ext cx="1196515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Mediated by behaviour?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/>
              <a:t>X chromosome desert could suggest &gt; M Neanderthal and F human (also </a:t>
            </a:r>
            <a:r>
              <a:rPr lang="en-GB" sz="2600" dirty="0" err="1"/>
              <a:t>mtDNA</a:t>
            </a:r>
            <a:r>
              <a:rPr lang="en-GB" sz="2600" dirty="0"/>
              <a:t>)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/>
              <a:t>Mate choice – hybrids not favoured?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6196-E014-4236-97B4-3A9C4FA05197}"/>
              </a:ext>
            </a:extLst>
          </p:cNvPr>
          <p:cNvSpPr txBox="1"/>
          <p:nvPr/>
        </p:nvSpPr>
        <p:spPr>
          <a:xfrm>
            <a:off x="8618220" y="6550223"/>
            <a:ext cx="3573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Review: Wolf &amp; </a:t>
            </a:r>
            <a:r>
              <a:rPr lang="en-GB" sz="1400" dirty="0" err="1"/>
              <a:t>Akey</a:t>
            </a:r>
            <a:r>
              <a:rPr lang="en-GB" sz="1400" dirty="0"/>
              <a:t>, 2018. </a:t>
            </a:r>
            <a:r>
              <a:rPr lang="en-GB" sz="1400" i="1" dirty="0" err="1"/>
              <a:t>PLoS</a:t>
            </a:r>
            <a:r>
              <a:rPr lang="en-GB" sz="1400" i="1" dirty="0"/>
              <a:t> Genetics.</a:t>
            </a:r>
          </a:p>
        </p:txBody>
      </p:sp>
    </p:spTree>
    <p:extLst>
      <p:ext uri="{BB962C8B-B14F-4D97-AF65-F5344CB8AC3E}">
        <p14:creationId xmlns:p14="http://schemas.microsoft.com/office/powerpoint/2010/main" val="353625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C8A7D-EA43-49B2-8552-9CE36405B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" y="18255"/>
            <a:ext cx="10515600" cy="1325563"/>
          </a:xfrm>
        </p:spPr>
        <p:txBody>
          <a:bodyPr/>
          <a:lstStyle/>
          <a:p>
            <a:r>
              <a:rPr lang="en-GB" dirty="0"/>
              <a:t>Functional adaptation through hybridisation?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4460A-1FDD-40D6-A0C0-F59033689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108" y="1343818"/>
            <a:ext cx="5345430" cy="534079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dirty="0"/>
              <a:t>Tibetan plateau = high altitude</a:t>
            </a:r>
          </a:p>
          <a:p>
            <a:pPr>
              <a:spcAft>
                <a:spcPts val="1200"/>
              </a:spcAft>
            </a:pPr>
            <a:r>
              <a:rPr lang="en-GB" dirty="0"/>
              <a:t>Hypoxia: &gt; 2100m blood O</a:t>
            </a:r>
            <a:r>
              <a:rPr lang="en-GB" baseline="-25000" dirty="0"/>
              <a:t>2</a:t>
            </a:r>
            <a:r>
              <a:rPr lang="en-GB" dirty="0"/>
              <a:t> saturation drops</a:t>
            </a:r>
          </a:p>
          <a:p>
            <a:pPr>
              <a:spcAft>
                <a:spcPts val="1200"/>
              </a:spcAft>
            </a:pPr>
            <a:r>
              <a:rPr lang="en-GB" dirty="0"/>
              <a:t>Short-term = altitude sickness</a:t>
            </a:r>
          </a:p>
          <a:p>
            <a:pPr>
              <a:spcAft>
                <a:spcPts val="1200"/>
              </a:spcAft>
            </a:pPr>
            <a:r>
              <a:rPr lang="en-GB" dirty="0"/>
              <a:t>Suppression of reproduction</a:t>
            </a:r>
          </a:p>
          <a:p>
            <a:pPr>
              <a:spcAft>
                <a:spcPts val="1200"/>
              </a:spcAft>
            </a:pPr>
            <a:r>
              <a:rPr lang="en-GB" dirty="0"/>
              <a:t>Archaeology shows humans present at &gt;4000m from 40-30,000 </a:t>
            </a:r>
            <a:r>
              <a:rPr lang="en-GB" dirty="0" err="1"/>
              <a:t>ya</a:t>
            </a:r>
            <a:r>
              <a:rPr lang="en-GB" dirty="0"/>
              <a:t> in Tibet</a:t>
            </a:r>
          </a:p>
          <a:p>
            <a:pPr>
              <a:spcAft>
                <a:spcPts val="1200"/>
              </a:spcAft>
            </a:pPr>
            <a:r>
              <a:rPr lang="en-GB" dirty="0"/>
              <a:t>Adaptation to hypoxic niche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17A596-D04D-4DB7-ABB4-DC5F7AF0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379" y="2343528"/>
            <a:ext cx="4291043" cy="33516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2413B9-329A-446B-B33F-914F1F95FDB0}"/>
              </a:ext>
            </a:extLst>
          </p:cNvPr>
          <p:cNvSpPr txBox="1"/>
          <p:nvPr/>
        </p:nvSpPr>
        <p:spPr>
          <a:xfrm>
            <a:off x="7612379" y="5772150"/>
            <a:ext cx="4164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40-30,000 </a:t>
            </a:r>
            <a:r>
              <a:rPr lang="en-GB" dirty="0" err="1"/>
              <a:t>ya</a:t>
            </a:r>
            <a:r>
              <a:rPr lang="en-GB" dirty="0"/>
              <a:t> Tibetan lithics. </a:t>
            </a:r>
          </a:p>
          <a:p>
            <a:r>
              <a:rPr lang="en-GB" sz="1400" dirty="0"/>
              <a:t>Zhang et al. 2018, </a:t>
            </a:r>
            <a:r>
              <a:rPr lang="en-GB" sz="1400" i="1" dirty="0"/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2986649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4460A-1FDD-40D6-A0C0-F59033689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343818"/>
            <a:ext cx="4991100" cy="43513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dirty="0"/>
              <a:t>EPAS1 – associated with haemoglobin manufacture</a:t>
            </a:r>
          </a:p>
          <a:p>
            <a:pPr lvl="1">
              <a:spcAft>
                <a:spcPts val="1200"/>
              </a:spcAft>
            </a:pPr>
            <a:r>
              <a:rPr lang="en-GB" dirty="0"/>
              <a:t>More efficient O</a:t>
            </a:r>
            <a:r>
              <a:rPr lang="en-GB" baseline="-25000" dirty="0"/>
              <a:t>2</a:t>
            </a:r>
            <a:r>
              <a:rPr lang="en-GB" dirty="0"/>
              <a:t> uptake</a:t>
            </a:r>
          </a:p>
          <a:p>
            <a:pPr>
              <a:spcAft>
                <a:spcPts val="1200"/>
              </a:spcAft>
            </a:pPr>
            <a:r>
              <a:rPr lang="en-GB" dirty="0"/>
              <a:t>Extreme positive selection</a:t>
            </a:r>
          </a:p>
          <a:p>
            <a:pPr>
              <a:spcAft>
                <a:spcPts val="1200"/>
              </a:spcAft>
            </a:pPr>
            <a:r>
              <a:rPr lang="en-GB" dirty="0"/>
              <a:t>Very advantageous</a:t>
            </a:r>
          </a:p>
          <a:p>
            <a:pPr>
              <a:spcAft>
                <a:spcPts val="1200"/>
              </a:spcAft>
            </a:pPr>
            <a:r>
              <a:rPr lang="en-GB" dirty="0"/>
              <a:t>Introgression from Denisovans</a:t>
            </a:r>
          </a:p>
          <a:p>
            <a:pPr lvl="1">
              <a:spcAft>
                <a:spcPts val="1200"/>
              </a:spcAft>
            </a:pPr>
            <a:r>
              <a:rPr lang="en-GB" dirty="0"/>
              <a:t>Selected haplotype only found in Denisovans and Tibetans</a:t>
            </a:r>
          </a:p>
        </p:txBody>
      </p:sp>
      <p:pic>
        <p:nvPicPr>
          <p:cNvPr id="3074" name="Picture 2" descr="https://cosmos-magazine.imgix.net/file/spina/photo/10168/170428_Tibet_Full.jpg?fit=clip&amp;w=835">
            <a:extLst>
              <a:ext uri="{FF2B5EF4-FFF2-40B4-BE49-F238E27FC236}">
                <a16:creationId xmlns:a16="http://schemas.microsoft.com/office/drawing/2014/main" id="{C297ACC9-3D6F-461E-BAD4-619336559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513" y="1343818"/>
            <a:ext cx="5592128" cy="371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EDD9FE-B051-4C34-9646-01A8765B0F2C}"/>
              </a:ext>
            </a:extLst>
          </p:cNvPr>
          <p:cNvSpPr txBox="1"/>
          <p:nvPr/>
        </p:nvSpPr>
        <p:spPr>
          <a:xfrm>
            <a:off x="7223000" y="5054044"/>
            <a:ext cx="4279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Huerta-Sánchez, et al. 2014 </a:t>
            </a:r>
            <a:r>
              <a:rPr lang="en-GB" sz="1400" i="1" dirty="0"/>
              <a:t>Nature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2002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62752" y="1168792"/>
            <a:ext cx="6256421" cy="507830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457200" indent="-4572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s-ES" sz="2800" dirty="0" err="1">
                <a:latin typeface="Calibri" panose="020F0502020204030204" pitchFamily="34" charset="0"/>
              </a:rPr>
              <a:t>Denisova</a:t>
            </a:r>
            <a:r>
              <a:rPr lang="es-ES" sz="2800" dirty="0">
                <a:latin typeface="Calibri" panose="020F0502020204030204" pitchFamily="34" charset="0"/>
              </a:rPr>
              <a:t> Cave, Siberia</a:t>
            </a:r>
          </a:p>
          <a:p>
            <a:pPr marL="457200" indent="-4572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s-ES" sz="2800" dirty="0" err="1">
                <a:latin typeface="Calibri" panose="020F0502020204030204" pitchFamily="34" charset="0"/>
              </a:rPr>
              <a:t>Identified</a:t>
            </a:r>
            <a:r>
              <a:rPr lang="es-ES" sz="2800" dirty="0">
                <a:latin typeface="Calibri" panose="020F0502020204030204" pitchFamily="34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</a:rPr>
              <a:t>from</a:t>
            </a:r>
            <a:r>
              <a:rPr lang="es-ES" sz="2800" dirty="0">
                <a:latin typeface="Calibri" panose="020F0502020204030204" pitchFamily="34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</a:rPr>
              <a:t>aDNA</a:t>
            </a:r>
            <a:r>
              <a:rPr lang="es-ES" sz="2800" dirty="0">
                <a:latin typeface="Calibri" panose="020F0502020204030204" pitchFamily="34" charset="0"/>
              </a:rPr>
              <a:t>, </a:t>
            </a:r>
            <a:r>
              <a:rPr lang="es-ES" sz="2800" b="1" dirty="0" err="1">
                <a:latin typeface="Calibri" panose="020F0502020204030204" pitchFamily="34" charset="0"/>
              </a:rPr>
              <a:t>Very</a:t>
            </a:r>
            <a:r>
              <a:rPr lang="es-ES" sz="2800" dirty="0">
                <a:latin typeface="Calibri" panose="020F0502020204030204" pitchFamily="34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</a:rPr>
              <a:t>few</a:t>
            </a:r>
            <a:r>
              <a:rPr lang="es-ES" sz="2800" dirty="0">
                <a:latin typeface="Calibri" panose="020F0502020204030204" pitchFamily="34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</a:rPr>
              <a:t>fossils</a:t>
            </a:r>
            <a:endParaRPr lang="es-ES" sz="2800" dirty="0">
              <a:latin typeface="Calibri" panose="020F0502020204030204" pitchFamily="34" charset="0"/>
            </a:endParaRPr>
          </a:p>
          <a:p>
            <a:pPr marL="457200" indent="-4572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s-ES" sz="2800" dirty="0" err="1">
                <a:latin typeface="Calibri" panose="020F0502020204030204" pitchFamily="34" charset="0"/>
              </a:rPr>
              <a:t>mtDNA</a:t>
            </a:r>
            <a:r>
              <a:rPr lang="es-ES" sz="2800" dirty="0">
                <a:latin typeface="Calibri" panose="020F0502020204030204" pitchFamily="34" charset="0"/>
              </a:rPr>
              <a:t>: </a:t>
            </a:r>
            <a:r>
              <a:rPr lang="es-ES" sz="2800" dirty="0" err="1">
                <a:latin typeface="Calibri" panose="020F0502020204030204" pitchFamily="34" charset="0"/>
              </a:rPr>
              <a:t>genetically</a:t>
            </a:r>
            <a:r>
              <a:rPr lang="es-ES" sz="2800" dirty="0">
                <a:latin typeface="Calibri" panose="020F0502020204030204" pitchFamily="34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</a:rPr>
              <a:t>not</a:t>
            </a:r>
            <a:r>
              <a:rPr lang="es-ES" sz="2800" dirty="0">
                <a:latin typeface="Calibri" panose="020F0502020204030204" pitchFamily="34" charset="0"/>
              </a:rPr>
              <a:t> </a:t>
            </a:r>
            <a:r>
              <a:rPr lang="es-ES" sz="2800" i="1" dirty="0">
                <a:latin typeface="Calibri" panose="020F0502020204030204" pitchFamily="34" charset="0"/>
              </a:rPr>
              <a:t>H. sapiens</a:t>
            </a:r>
            <a:r>
              <a:rPr lang="es-ES" sz="2800" dirty="0">
                <a:latin typeface="Calibri" panose="020F0502020204030204" pitchFamily="34" charset="0"/>
              </a:rPr>
              <a:t>, and </a:t>
            </a:r>
            <a:r>
              <a:rPr lang="es-ES" sz="2800" dirty="0" err="1">
                <a:latin typeface="Calibri" panose="020F0502020204030204" pitchFamily="34" charset="0"/>
              </a:rPr>
              <a:t>not</a:t>
            </a:r>
            <a:r>
              <a:rPr lang="es-ES" sz="2800" dirty="0">
                <a:latin typeface="Calibri" panose="020F0502020204030204" pitchFamily="34" charset="0"/>
              </a:rPr>
              <a:t> Neanderthal </a:t>
            </a:r>
          </a:p>
          <a:p>
            <a:pPr marL="457200" indent="-4572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s-ES" sz="2800" dirty="0">
                <a:latin typeface="Calibri" panose="020F0502020204030204" pitchFamily="34" charset="0"/>
              </a:rPr>
              <a:t>Nuclear DNA: </a:t>
            </a:r>
            <a:r>
              <a:rPr lang="es-ES" sz="2800" dirty="0" err="1">
                <a:latin typeface="Calibri" panose="020F0502020204030204" pitchFamily="34" charset="0"/>
              </a:rPr>
              <a:t>sister</a:t>
            </a:r>
            <a:r>
              <a:rPr lang="es-ES" sz="2800" dirty="0">
                <a:latin typeface="Calibri" panose="020F0502020204030204" pitchFamily="34" charset="0"/>
              </a:rPr>
              <a:t> </a:t>
            </a:r>
            <a:r>
              <a:rPr lang="es-ES" sz="2800" dirty="0" err="1">
                <a:latin typeface="Calibri" panose="020F0502020204030204" pitchFamily="34" charset="0"/>
              </a:rPr>
              <a:t>species</a:t>
            </a:r>
            <a:r>
              <a:rPr lang="es-ES" sz="2800" dirty="0">
                <a:latin typeface="Calibri" panose="020F0502020204030204" pitchFamily="34" charset="0"/>
              </a:rPr>
              <a:t> to </a:t>
            </a:r>
            <a:r>
              <a:rPr lang="es-ES" sz="2800" dirty="0" err="1">
                <a:latin typeface="Calibri" panose="020F0502020204030204" pitchFamily="34" charset="0"/>
              </a:rPr>
              <a:t>Neanderthals</a:t>
            </a:r>
            <a:r>
              <a:rPr lang="es-ES" sz="2800" dirty="0">
                <a:latin typeface="Calibri" panose="020F0502020204030204" pitchFamily="34" charset="0"/>
              </a:rPr>
              <a:t> </a:t>
            </a:r>
          </a:p>
          <a:p>
            <a:pPr marL="457200" indent="-4572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</a:rPr>
              <a:t>4–6% Denisovan DNA in extant Melanesians, lower % in rest of Asia</a:t>
            </a:r>
            <a:endParaRPr lang="es-ES" sz="2800" dirty="0">
              <a:latin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CBCA06-2E7B-4E79-A505-1B6E41EE0518}"/>
              </a:ext>
            </a:extLst>
          </p:cNvPr>
          <p:cNvSpPr txBox="1">
            <a:spLocks/>
          </p:cNvSpPr>
          <p:nvPr/>
        </p:nvSpPr>
        <p:spPr>
          <a:xfrm>
            <a:off x="258165" y="27309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Who were the Denisovans?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47B3211-72DE-4090-9C91-5C2E0D257040}"/>
              </a:ext>
            </a:extLst>
          </p:cNvPr>
          <p:cNvGrpSpPr/>
          <p:nvPr/>
        </p:nvGrpSpPr>
        <p:grpSpPr>
          <a:xfrm>
            <a:off x="7057389" y="520615"/>
            <a:ext cx="4997862" cy="6126355"/>
            <a:chOff x="7057389" y="520615"/>
            <a:chExt cx="4997862" cy="61263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CA071AD-90D2-40FB-BAB8-FCF92D227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97" t="18056" r="5035" b="15417"/>
            <a:stretch/>
          </p:blipFill>
          <p:spPr>
            <a:xfrm>
              <a:off x="7057389" y="3841328"/>
              <a:ext cx="4997862" cy="280564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324B6D1-91A8-48A4-B235-BEA1A727F910}"/>
                </a:ext>
              </a:extLst>
            </p:cNvPr>
            <p:cNvGrpSpPr/>
            <p:nvPr/>
          </p:nvGrpSpPr>
          <p:grpSpPr>
            <a:xfrm>
              <a:off x="7057389" y="520615"/>
              <a:ext cx="4997862" cy="3384731"/>
              <a:chOff x="7057389" y="520615"/>
              <a:chExt cx="4997862" cy="3384731"/>
            </a:xfrm>
          </p:grpSpPr>
          <p:pic>
            <p:nvPicPr>
              <p:cNvPr id="2050" name="Picture 2" descr="Scientists excavating hominin remains in the east chamber of the Denisova Cave in the Altai Mountains, Russia">
                <a:extLst>
                  <a:ext uri="{FF2B5EF4-FFF2-40B4-BE49-F238E27FC236}">
                    <a16:creationId xmlns:a16="http://schemas.microsoft.com/office/drawing/2014/main" id="{0069C105-798D-464B-9B47-B27EA18985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7389" y="520615"/>
                <a:ext cx="4997862" cy="3329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21B7D10-0B6D-4020-91AE-CCB42ADEEDC9}"/>
                  </a:ext>
                </a:extLst>
              </p:cNvPr>
              <p:cNvSpPr txBox="1"/>
              <p:nvPr/>
            </p:nvSpPr>
            <p:spPr>
              <a:xfrm>
                <a:off x="7174523" y="3259015"/>
                <a:ext cx="1066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chemeClr val="bg1"/>
                    </a:solidFill>
                  </a:rPr>
                  <a:t>Denisova</a:t>
                </a:r>
                <a:r>
                  <a:rPr lang="en-GB" dirty="0">
                    <a:solidFill>
                      <a:schemeClr val="bg1"/>
                    </a:solidFill>
                  </a:rPr>
                  <a:t> Cave</a:t>
                </a: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236DBD6-E0D2-4F1A-A298-A3BA586FA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40238" y="112734"/>
            <a:ext cx="2051762" cy="270519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A28D1F-E332-46E3-A2E1-E04D2E2ED0E8}"/>
              </a:ext>
            </a:extLst>
          </p:cNvPr>
          <p:cNvSpPr txBox="1"/>
          <p:nvPr/>
        </p:nvSpPr>
        <p:spPr>
          <a:xfrm>
            <a:off x="4837563" y="6358927"/>
            <a:ext cx="2219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Krause et al. 2010. </a:t>
            </a:r>
            <a:r>
              <a:rPr lang="en-GB" sz="1400" i="1" dirty="0"/>
              <a:t>Nature; </a:t>
            </a:r>
            <a:r>
              <a:rPr lang="en-GB" sz="1400" dirty="0"/>
              <a:t>Reich, et al. 2010 </a:t>
            </a:r>
            <a:r>
              <a:rPr lang="en-GB" sz="1400" i="1" dirty="0"/>
              <a:t>Nature</a:t>
            </a:r>
            <a:endParaRPr lang="en-GB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2767</TotalTime>
  <Words>1885</Words>
  <Application>Microsoft Office PowerPoint</Application>
  <PresentationFormat>Widescreen</PresentationFormat>
  <Paragraphs>292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The role of hybridisation in human evolution</vt:lpstr>
      <vt:lpstr>Role of hybridisation in human evolution?</vt:lpstr>
      <vt:lpstr>The palaeogenomic revolution</vt:lpstr>
      <vt:lpstr>Neanderthals DNA in H. sapiens</vt:lpstr>
      <vt:lpstr>H. sapiens DNA in Neanderthals</vt:lpstr>
      <vt:lpstr>Cost of Neanderthal DNA?</vt:lpstr>
      <vt:lpstr>Functional adaptation through hybridisation?</vt:lpstr>
      <vt:lpstr>PowerPoint Presentation</vt:lpstr>
      <vt:lpstr>PowerPoint Presentation</vt:lpstr>
      <vt:lpstr>PowerPoint Presentation</vt:lpstr>
      <vt:lpstr>‘Denny’: 1st generation hybrid</vt:lpstr>
      <vt:lpstr>Ghost species – hybridisation in Africa</vt:lpstr>
      <vt:lpstr>The current picture??</vt:lpstr>
      <vt:lpstr>The ‘Braided Stream’ analogy for human evolution</vt:lpstr>
      <vt:lpstr>Difficulties in identifying fossil hybrids from morphology</vt:lpstr>
      <vt:lpstr>Neanderthal / H. sapiens hybrids?</vt:lpstr>
      <vt:lpstr>Oase: 4-6th generation hybrid</vt:lpstr>
      <vt:lpstr>Are humans and Neanderthals different species?</vt:lpstr>
      <vt:lpstr>Useful readings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Hybridisation in human evolution</dc:title>
  <dc:creator>Laura Buck</dc:creator>
  <cp:lastModifiedBy>Laura Buck</cp:lastModifiedBy>
  <cp:revision>264</cp:revision>
  <dcterms:created xsi:type="dcterms:W3CDTF">2019-02-20T19:07:40Z</dcterms:created>
  <dcterms:modified xsi:type="dcterms:W3CDTF">2019-04-04T00:25:46Z</dcterms:modified>
</cp:coreProperties>
</file>