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639" r:id="rId8"/>
    <p:sldId id="640" r:id="rId9"/>
    <p:sldId id="624" r:id="rId10"/>
    <p:sldId id="651" r:id="rId11"/>
    <p:sldId id="652" r:id="rId12"/>
    <p:sldId id="653" r:id="rId13"/>
    <p:sldId id="654" r:id="rId14"/>
    <p:sldId id="625" r:id="rId15"/>
    <p:sldId id="623" r:id="rId16"/>
    <p:sldId id="655" r:id="rId17"/>
    <p:sldId id="656" r:id="rId18"/>
    <p:sldId id="657" r:id="rId19"/>
    <p:sldId id="626" r:id="rId20"/>
    <p:sldId id="6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uck" initials="LB" lastIdx="14" clrIdx="0">
    <p:extLst>
      <p:ext uri="{19B8F6BF-5375-455C-9EA6-DF929625EA0E}">
        <p15:presenceInfo xmlns:p15="http://schemas.microsoft.com/office/powerpoint/2012/main" userId="91f2f50be5d807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26AF01"/>
    <a:srgbClr val="B8189A"/>
    <a:srgbClr val="F19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77363" autoAdjust="0"/>
  </p:normalViewPr>
  <p:slideViewPr>
    <p:cSldViewPr snapToGrid="0">
      <p:cViewPr varScale="1">
        <p:scale>
          <a:sx n="64" d="100"/>
          <a:sy n="64" d="100"/>
        </p:scale>
        <p:origin x="34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D45B-E114-4A28-A7EA-974422DE43DE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43A-DCF4-43FB-9685-DD17F8E3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3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Feel free to ask questions during / after class and email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Provided peer-reviewed papers, news articles, blogs (pay attention to your sources…)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Hybridisation in general terms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Break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Hybridisation in human evolution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Current project – preliminary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Questions and casts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86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41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39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5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17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Grant &amp; Grant, 1992. Hybridization of a bird species. </a:t>
            </a:r>
            <a:r>
              <a:rPr lang="en-GB" i="1" dirty="0"/>
              <a:t>Science: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256,193-197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circumstances where genetic novelty, rather than adaptation / specialisation to status quo may be advantageous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speciation, new species are often incompletely reproductively isolated for millions of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these may be relevant in the context of human evolution…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07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Dysgenesis caused by breakdown of coadapted gene complexes due to recombination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Transgressive segregation: Additive effects – intermediates between each parental form. Increases with increasing genetic distance between parents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Increased variation and even transgressive segregation can be beneficial in succeeding in novel environments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Heterosis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result from heterozygote advantage (overdominance) or recombinant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0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Dysgenesis caused by breakdown of coadapted gene complexes due to recombination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Transgressive segregation: Additive effects – intermediates between each parental form. Increases with increasing genetic distance between parents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Increased variation and even transgressive segregation can be beneficial in succeeding in novel environments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Heterosis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result from heterozygote advantage (overdominance) or recombinant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29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Dysgenesis caused by breakdown of coadapted gene complexes due to recombination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Transgressive segregation: Additive effects – intermediates between each parental form. Increases with increasing genetic distance between parents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Increased variation and even transgressive segregation can be beneficial in succeeding in novel environments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Heterosis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result from heterozygote advantage (overdominance) or recombinant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701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Dysgenesis caused by breakdown of coadapted gene complexes due to recombination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Transgressive segregation: Additive effects – intermediates between each parental form. Increases with increasing genetic distance between parents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Increased variation and even transgressive segregation can be beneficial in succeeding in novel environments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Heterosis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result from heterozygote advantage (overdominance) or recombinant hybrid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03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Mallet, 2005. Hybridization as an invasion of the genome. Trends in Ecology and Evolution 20: 229-237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Mavarez</a:t>
            </a:r>
            <a:r>
              <a:rPr lang="en-GB" dirty="0"/>
              <a:t> et al. 206. Speciation by hybridization in </a:t>
            </a:r>
            <a:r>
              <a:rPr lang="en-GB" i="1" dirty="0" err="1"/>
              <a:t>Heliconius</a:t>
            </a:r>
            <a:r>
              <a:rPr lang="en-GB" i="1" dirty="0"/>
              <a:t> </a:t>
            </a:r>
            <a:r>
              <a:rPr lang="en-GB" i="0" dirty="0"/>
              <a:t>butterflies. Nature 441: 868-871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0" dirty="0"/>
              <a:t>Ascertainment bias – easier to recognise in brightly coloured taxa e.g., ducks / butterflies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Compatibility “Reasonably, but relatively coarsely clock-like” (Mallet, 2005:233) depending on behavioural, genetic, and developmental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Source of endless fascination… -&gt; obsessed with classification -&gt; something that is neither one thing nor the other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But what IS a hybrid?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 practice the term is not cut and dried, partly because the relevant groups can also be difficult to differentiate…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do you define a species?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0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Consideration of hybridisation is inextricably linked to concepts of species. Hybridisation is often defined as occurring between species, yet its existence challenges the validity of many accepted species.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‘real’ are species designations?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Meyer – 1940s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58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Importance of hybridisation in evolution long appreciated in Botany, less so in Zoology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More hybrid species being found with better molecular genetic techniques</a:t>
            </a:r>
          </a:p>
          <a:p>
            <a:endParaRPr lang="en-GB" dirty="0"/>
          </a:p>
          <a:p>
            <a:r>
              <a:rPr lang="en-GB" dirty="0"/>
              <a:t>Popular article: www.nature.com/scitable/topicpage/hybrid-incompatibility-and-speciation-820</a:t>
            </a:r>
          </a:p>
          <a:p>
            <a:r>
              <a:rPr lang="en-GB" dirty="0"/>
              <a:t>Popular article: www.sciencenews.org/article/hybrids-reveal-barriers-successful-mating-between-species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Peer-</a:t>
            </a:r>
            <a:r>
              <a:rPr lang="en-GB" dirty="0" err="1"/>
              <a:t>reviwed</a:t>
            </a:r>
            <a:r>
              <a:rPr lang="en-GB" dirty="0"/>
              <a:t> article: Seehausen, 2004. Hybridization and adaptive radiation. Trends in ecology and evolution (TREE): 19: 198-207</a:t>
            </a:r>
          </a:p>
          <a:p>
            <a:r>
              <a:rPr lang="en-GB" dirty="0"/>
              <a:t>Popular article: www.nature.com/scitable/topicpage/hybrid-incompatibility-and-speciation-820</a:t>
            </a:r>
          </a:p>
          <a:p>
            <a:r>
              <a:rPr lang="en-GB" dirty="0"/>
              <a:t>Popular article: www.sciencenews.org/article/hybrids-reveal-barriers-successful-mating-between-species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Even in viable hybrids, there may be a loss in fitness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Historical emphasis on reduced fitness led to underappreciation of role of hybridisation in zoology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Role in speciation due to reinforcing separation also creative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5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Popular article: www.quantamagazine.org/interspecies-hybrids-play-a-vital-role-in-evolution-20170824/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Increased variation often due to reassortment of functional gene complexes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Hybrids may also have increased mutation rate in some instances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Hybridisation could occur once, or multiple times, with backcrossing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Once niches are full / ecology stabilises -&gt; stabilising selection – hybridisation less advantageous-&gt; reproductive isolation increases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109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Original article: Meier et al., 2017. Ancient hybridization fuels rapid cichlid fish </a:t>
            </a:r>
            <a:r>
              <a:rPr lang="en-GB" dirty="0" err="1"/>
              <a:t>adapative</a:t>
            </a:r>
            <a:r>
              <a:rPr lang="en-GB" dirty="0"/>
              <a:t> radiations. Nature Comms 8: 14363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 article: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Figueiro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et al.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Genome-wide signatures of complex introgression and adaptation in the big cats. </a:t>
            </a:r>
            <a:r>
              <a:rPr lang="en-GB" sz="1200" b="0" i="1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ADVANCES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JUL 2017 : E1700299</a:t>
            </a: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 article: www.nature.com/articles/468891a (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grizzlies)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Polars</a:t>
            </a:r>
            <a:r>
              <a:rPr lang="en-GB" dirty="0"/>
              <a:t> and Grizzlies have been interbreeding for 1000s of years. Grizzly </a:t>
            </a:r>
            <a:r>
              <a:rPr lang="en-GB" dirty="0" err="1"/>
              <a:t>mtDNA</a:t>
            </a:r>
            <a:r>
              <a:rPr lang="en-GB" dirty="0"/>
              <a:t> in </a:t>
            </a:r>
            <a:r>
              <a:rPr lang="en-GB" dirty="0" err="1"/>
              <a:t>Polars</a:t>
            </a:r>
            <a:r>
              <a:rPr lang="en-GB" dirty="0"/>
              <a:t> and Polar nuclear DNA in Grizzlies.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Substantial interbreeding between 5 big cat (Panthera) lineages, most genetic material </a:t>
            </a:r>
            <a:r>
              <a:rPr lang="en-GB" dirty="0" err="1"/>
              <a:t>introgressed</a:t>
            </a:r>
            <a:r>
              <a:rPr lang="en-GB" dirty="0"/>
              <a:t> lost over time, but some genes, such as those gained by jaguars from lions have been kept, arguably because they had a functional value.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24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news.nationalgeographic.com/news/2013/12/131218-neanderthal-genome-incest-archaic-ancestor-science/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Recessive disorders, inbreeding depression, inability to adapt to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Altai </a:t>
            </a:r>
            <a:r>
              <a:rPr lang="en-GB" dirty="0" err="1"/>
              <a:t>Neaderthal</a:t>
            </a:r>
            <a:r>
              <a:rPr lang="en-GB" dirty="0"/>
              <a:t> from Denisovan cave – parents suggested to be closely related, of the order of ½ siblings or nephew and aunt. Limits of Neanderthal range?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El </a:t>
            </a:r>
            <a:r>
              <a:rPr lang="en-GB" dirty="0" err="1"/>
              <a:t>Sidron</a:t>
            </a:r>
            <a:r>
              <a:rPr lang="en-GB" dirty="0"/>
              <a:t> – </a:t>
            </a:r>
            <a:r>
              <a:rPr lang="en-GB" dirty="0" err="1"/>
              <a:t>mtDNA</a:t>
            </a:r>
            <a:r>
              <a:rPr lang="en-GB" dirty="0"/>
              <a:t> shows very little variation and high levels of congenital abnormalities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99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7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3AEC-8298-4A77-A9C4-2F9917C2A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450B3-8935-4C81-B2C7-7E87AC41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AE72-476A-44E7-96CB-09D9DE5C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DFBE-A86E-4DC4-90B9-88A705C8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1CB90-8D20-4967-8248-A640AF02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4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D08E-C181-4921-A55A-C41E4C8F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C995C-F5B3-44D8-B04C-923B0F398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CF3A6-0157-4834-AD3B-CA7ACBB9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1C820-BDB9-4A17-9B0B-25717D9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7497C-E52B-445F-9F22-09A22FE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3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5BE295-8316-468C-9AFD-3FA76DE95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6073A-EEC4-48EB-80C1-D93A4AD14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2256E-0C0D-48D1-805B-14493E5B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9D729-7CC1-4083-958B-80D72CE0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C16BF-E501-4DB6-8E17-A9D046BA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2B61-79C5-4732-8752-40A4957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83F9-04F5-4C5E-9E2B-D68DFB5F4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BA80-D275-403E-B04A-77D3B8BB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47D1-FA48-47C5-A43E-D27651C3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3EB35-67C8-40D5-8970-7E5AB6E2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2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EB1D-5FCA-4625-BE57-6ED9C570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0B890-1641-4BDB-8F80-E5509894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BD30-014A-45EE-A1BD-8A1465FD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B42F3-7F69-4B02-8C0C-F60E8D24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0EAC0-03CC-4B62-B4A2-D6F90DB5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1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6EDE-9480-4A15-9972-54941966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5A43-71D7-4EEB-9D97-58BA8A418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10B16-6010-4175-B228-FB91A4DC3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5DCEB-53D0-4EF6-882F-70520519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CD32A-8C0E-4466-A8FE-FB3A47FB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2E12-F283-43D0-A35C-134795E1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6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A081-30FF-4921-A6E8-9F4FB6DC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AB60F-90FE-4BE7-881E-17ACDF37A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52D17-6179-4FCE-AC52-40B7B3769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8B6E1-FB99-4E64-9183-FB875B6B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82DB7-E1E0-4206-A8F9-231CCD2B1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EFA1B0-F5CD-42A6-A46D-2E420129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3F494-7ED3-468C-BBDD-D39EF182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207B8-E286-4232-8219-1DC1A516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9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842A-3CDB-4AFB-B4FF-8DD95F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4A839-4D1F-4269-8A47-952C5322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F0A8B-3FC2-4B7A-8EEE-EB25793A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E097E-F69C-4353-9C84-4D75300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4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8EF19-4DC9-4EA3-857D-CB7AA0D6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AEB0B-CD71-47AD-8613-A7926AA40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EB33-C069-43A9-9513-CF8174FC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84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5C0B-BB4C-4A8F-B8B9-63519DD8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7D63F-C238-4BC5-83D6-C308DC7C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9AC41-DB15-4A1C-B5BA-2DDAC8A30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9A13-83EE-44FA-A429-5ED6C0FF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35D7D-CB13-41F5-948D-FF702D59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3A8D-DADE-4076-8CB0-2426F6AF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2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C35C-6345-4578-A836-AAABBB83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93D8A-C065-4EDB-ADE4-0060A91B8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54739-9E0A-47F7-B24D-1EA91FED3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9AC40-143A-429C-A564-AC8541BF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51AA-491B-45B6-9D13-EA869959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3B814-8E44-4125-9362-0015302C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86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E5F84-5197-4E6E-8AA6-F1633F0B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03CEE-A8DA-4C57-AD73-AAF49C792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09A8E-316C-4264-BED3-D8B65DCC1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341D-0384-44DD-856B-155207168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53612-A569-42B2-9DBA-AC72D6E5D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8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DDCFB2-8348-4795-A5B7-149BCC3E4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660" y="3327400"/>
            <a:ext cx="6424839" cy="2757714"/>
          </a:xfrm>
        </p:spPr>
        <p:txBody>
          <a:bodyPr>
            <a:normAutofit fontScale="92500" lnSpcReduction="20000"/>
          </a:bodyPr>
          <a:lstStyle/>
          <a:p>
            <a:r>
              <a:rPr lang="en-GB" sz="3100" dirty="0"/>
              <a:t>Dr Laura T. Buck</a:t>
            </a:r>
          </a:p>
          <a:p>
            <a:r>
              <a:rPr lang="en-GB" sz="3100" dirty="0"/>
              <a:t>Department of Anthropology, Evolutionary Wing</a:t>
            </a:r>
          </a:p>
          <a:p>
            <a:r>
              <a:rPr lang="en-GB" sz="3100" dirty="0"/>
              <a:t>University of California, Davis</a:t>
            </a:r>
          </a:p>
          <a:p>
            <a:endParaRPr lang="en-GB" dirty="0"/>
          </a:p>
          <a:p>
            <a:r>
              <a:rPr lang="en-GB" dirty="0"/>
              <a:t>lbuck@ucdavis.edu</a:t>
            </a:r>
          </a:p>
          <a:p>
            <a:r>
              <a:rPr lang="en-GB" dirty="0"/>
              <a:t>@_</a:t>
            </a:r>
            <a:r>
              <a:rPr lang="en-GB" dirty="0" err="1"/>
              <a:t>LTBuck</a:t>
            </a:r>
            <a:endParaRPr lang="en-GB" dirty="0"/>
          </a:p>
        </p:txBody>
      </p:sp>
      <p:pic>
        <p:nvPicPr>
          <p:cNvPr id="5" name="3 Marcador de contenido" descr="neanda.jpg">
            <a:extLst>
              <a:ext uri="{FF2B5EF4-FFF2-40B4-BE49-F238E27FC236}">
                <a16:creationId xmlns:a16="http://schemas.microsoft.com/office/drawing/2014/main" id="{52A27996-1BEC-4E24-812A-07430A65A0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6A2EF-1232-4295-81BC-605843A59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661" y="607219"/>
            <a:ext cx="6751864" cy="2387600"/>
          </a:xfrm>
          <a:solidFill>
            <a:schemeClr val="bg1">
              <a:alpha val="44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The role of hybridisation in evolution</a:t>
            </a:r>
          </a:p>
        </p:txBody>
      </p:sp>
    </p:spTree>
    <p:extLst>
      <p:ext uri="{BB962C8B-B14F-4D97-AF65-F5344CB8AC3E}">
        <p14:creationId xmlns:p14="http://schemas.microsoft.com/office/powerpoint/2010/main" val="195414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7CD5-59F7-4D28-881E-689C7FFB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2" y="18255"/>
            <a:ext cx="10515600" cy="1325563"/>
          </a:xfrm>
        </p:spPr>
        <p:txBody>
          <a:bodyPr/>
          <a:lstStyle/>
          <a:p>
            <a:r>
              <a:rPr lang="en-GB" dirty="0"/>
              <a:t>Hybridisation as an evolutionary mechanism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AF0E-5DC2-4B0C-AEEF-556C521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95" y="1430482"/>
            <a:ext cx="5881640" cy="5130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Fusion of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Genetic swamping of one species by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Reinforcing of reproductive isolation between taxa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Transfer of genetic material from one species into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Origin of completely new species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09A89-F6C6-47DE-A437-BBF222BD16C7}"/>
              </a:ext>
            </a:extLst>
          </p:cNvPr>
          <p:cNvGrpSpPr/>
          <p:nvPr/>
        </p:nvGrpSpPr>
        <p:grpSpPr>
          <a:xfrm>
            <a:off x="7340955" y="1964846"/>
            <a:ext cx="3663366" cy="3784342"/>
            <a:chOff x="-3984846" y="-1503597"/>
            <a:chExt cx="3663366" cy="3784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FF5A8-F00C-42D5-87E4-C860FCC22872}"/>
                </a:ext>
              </a:extLst>
            </p:cNvPr>
            <p:cNvGrpSpPr/>
            <p:nvPr/>
          </p:nvGrpSpPr>
          <p:grpSpPr>
            <a:xfrm>
              <a:off x="-3984846" y="-1503597"/>
              <a:ext cx="3663366" cy="3784342"/>
              <a:chOff x="6862020" y="1468193"/>
              <a:chExt cx="3663366" cy="378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9D425-BD9E-4B1B-8071-C9441EEABF57}"/>
                  </a:ext>
                </a:extLst>
              </p:cNvPr>
              <p:cNvSpPr/>
              <p:nvPr/>
            </p:nvSpPr>
            <p:spPr>
              <a:xfrm>
                <a:off x="6862020" y="1468193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5E18AED-C93C-4DD3-929B-CE68AC7C981D}"/>
                  </a:ext>
                </a:extLst>
              </p:cNvPr>
              <p:cNvSpPr/>
              <p:nvPr/>
            </p:nvSpPr>
            <p:spPr>
              <a:xfrm>
                <a:off x="6898651" y="3754416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A5389A7-8179-4BF3-8DEE-BDC70E7D5616}"/>
                  </a:ext>
                </a:extLst>
              </p:cNvPr>
              <p:cNvSpPr/>
              <p:nvPr/>
            </p:nvSpPr>
            <p:spPr>
              <a:xfrm>
                <a:off x="8090728" y="1719757"/>
                <a:ext cx="1235675" cy="117389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67ADAAC-427D-4178-B9E6-9E330F72D19F}"/>
                  </a:ext>
                </a:extLst>
              </p:cNvPr>
              <p:cNvSpPr/>
              <p:nvPr/>
            </p:nvSpPr>
            <p:spPr>
              <a:xfrm>
                <a:off x="9116224" y="3754416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C254BC5-3F96-4688-9225-62FF8FC45C03}"/>
                  </a:ext>
                </a:extLst>
              </p:cNvPr>
              <p:cNvSpPr/>
              <p:nvPr/>
            </p:nvSpPr>
            <p:spPr>
              <a:xfrm>
                <a:off x="8253531" y="4026841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B73DF72-87A2-476C-8C50-85342EB50412}"/>
                  </a:ext>
                </a:extLst>
              </p:cNvPr>
              <p:cNvSpPr/>
              <p:nvPr/>
            </p:nvSpPr>
            <p:spPr>
              <a:xfrm flipH="1">
                <a:off x="8233450" y="4341362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42EABC7-2137-430E-A30C-E7A071DA2B31}"/>
                </a:ext>
              </a:extLst>
            </p:cNvPr>
            <p:cNvSpPr/>
            <p:nvPr/>
          </p:nvSpPr>
          <p:spPr>
            <a:xfrm rot="5400000" flipH="1">
              <a:off x="-2593336" y="39006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FF92C8-0C68-49A3-BDA5-A6ADB5D8BDD6}"/>
              </a:ext>
            </a:extLst>
          </p:cNvPr>
          <p:cNvGrpSpPr/>
          <p:nvPr/>
        </p:nvGrpSpPr>
        <p:grpSpPr>
          <a:xfrm>
            <a:off x="7247295" y="1958238"/>
            <a:ext cx="3663366" cy="3784342"/>
            <a:chOff x="7688578" y="1320908"/>
            <a:chExt cx="3663366" cy="37843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D43A33-53C1-463B-93EF-712B6178EE1A}"/>
                </a:ext>
              </a:extLst>
            </p:cNvPr>
            <p:cNvSpPr/>
            <p:nvPr/>
          </p:nvSpPr>
          <p:spPr>
            <a:xfrm>
              <a:off x="7688578" y="1320908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6D3946-98F1-4185-9336-3C8F7FFED6C4}"/>
                </a:ext>
              </a:extLst>
            </p:cNvPr>
            <p:cNvSpPr/>
            <p:nvPr/>
          </p:nvSpPr>
          <p:spPr>
            <a:xfrm>
              <a:off x="7784034" y="3667662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E593A1-C4A1-4FCB-AD95-3D09C3CBC8F3}"/>
                </a:ext>
              </a:extLst>
            </p:cNvPr>
            <p:cNvSpPr/>
            <p:nvPr/>
          </p:nvSpPr>
          <p:spPr>
            <a:xfrm>
              <a:off x="10036049" y="3659543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FB0C10E-02E0-4DE9-8A4E-D27E94719D9E}"/>
                </a:ext>
              </a:extLst>
            </p:cNvPr>
            <p:cNvSpPr/>
            <p:nvPr/>
          </p:nvSpPr>
          <p:spPr>
            <a:xfrm rot="10800000" flipH="1">
              <a:off x="9128248" y="412360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9CCEA17-3ED6-4336-84E4-153706AC2E14}"/>
                </a:ext>
              </a:extLst>
            </p:cNvPr>
            <p:cNvSpPr/>
            <p:nvPr/>
          </p:nvSpPr>
          <p:spPr>
            <a:xfrm rot="5400000" flipH="1">
              <a:off x="10236356" y="293737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B6A072-A03B-4E7F-B9D3-70BA21F37865}"/>
                </a:ext>
              </a:extLst>
            </p:cNvPr>
            <p:cNvSpPr/>
            <p:nvPr/>
          </p:nvSpPr>
          <p:spPr>
            <a:xfrm>
              <a:off x="10032308" y="1408198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5783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7CD5-59F7-4D28-881E-689C7FFB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2" y="18255"/>
            <a:ext cx="10515600" cy="1325563"/>
          </a:xfrm>
        </p:spPr>
        <p:txBody>
          <a:bodyPr/>
          <a:lstStyle/>
          <a:p>
            <a:r>
              <a:rPr lang="en-GB" dirty="0"/>
              <a:t>Hybridisation as an evolutionary mechanism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AF0E-5DC2-4B0C-AEEF-556C521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95" y="1430482"/>
            <a:ext cx="5881640" cy="5130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Fusion of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Genetic swamping of one species by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Reinforcing of reproductive isolation between taxa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Transfer of genetic material from one species into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Origin of completely new species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09A89-F6C6-47DE-A437-BBF222BD16C7}"/>
              </a:ext>
            </a:extLst>
          </p:cNvPr>
          <p:cNvGrpSpPr/>
          <p:nvPr/>
        </p:nvGrpSpPr>
        <p:grpSpPr>
          <a:xfrm>
            <a:off x="7340955" y="1964846"/>
            <a:ext cx="3663366" cy="3784342"/>
            <a:chOff x="-3984846" y="-1503597"/>
            <a:chExt cx="3663366" cy="3784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FF5A8-F00C-42D5-87E4-C860FCC22872}"/>
                </a:ext>
              </a:extLst>
            </p:cNvPr>
            <p:cNvGrpSpPr/>
            <p:nvPr/>
          </p:nvGrpSpPr>
          <p:grpSpPr>
            <a:xfrm>
              <a:off x="-3984846" y="-1503597"/>
              <a:ext cx="3663366" cy="3784342"/>
              <a:chOff x="6862020" y="1468193"/>
              <a:chExt cx="3663366" cy="378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9D425-BD9E-4B1B-8071-C9441EEABF57}"/>
                  </a:ext>
                </a:extLst>
              </p:cNvPr>
              <p:cNvSpPr/>
              <p:nvPr/>
            </p:nvSpPr>
            <p:spPr>
              <a:xfrm>
                <a:off x="6862020" y="1468193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5E18AED-C93C-4DD3-929B-CE68AC7C981D}"/>
                  </a:ext>
                </a:extLst>
              </p:cNvPr>
              <p:cNvSpPr/>
              <p:nvPr/>
            </p:nvSpPr>
            <p:spPr>
              <a:xfrm>
                <a:off x="6898651" y="3754416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A5389A7-8179-4BF3-8DEE-BDC70E7D5616}"/>
                  </a:ext>
                </a:extLst>
              </p:cNvPr>
              <p:cNvSpPr/>
              <p:nvPr/>
            </p:nvSpPr>
            <p:spPr>
              <a:xfrm>
                <a:off x="8090728" y="1719757"/>
                <a:ext cx="1235675" cy="117389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67ADAAC-427D-4178-B9E6-9E330F72D19F}"/>
                  </a:ext>
                </a:extLst>
              </p:cNvPr>
              <p:cNvSpPr/>
              <p:nvPr/>
            </p:nvSpPr>
            <p:spPr>
              <a:xfrm>
                <a:off x="9116224" y="3754416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C254BC5-3F96-4688-9225-62FF8FC45C03}"/>
                  </a:ext>
                </a:extLst>
              </p:cNvPr>
              <p:cNvSpPr/>
              <p:nvPr/>
            </p:nvSpPr>
            <p:spPr>
              <a:xfrm>
                <a:off x="8253531" y="4026841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B73DF72-87A2-476C-8C50-85342EB50412}"/>
                  </a:ext>
                </a:extLst>
              </p:cNvPr>
              <p:cNvSpPr/>
              <p:nvPr/>
            </p:nvSpPr>
            <p:spPr>
              <a:xfrm flipH="1">
                <a:off x="8233450" y="4341362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42EABC7-2137-430E-A30C-E7A071DA2B31}"/>
                </a:ext>
              </a:extLst>
            </p:cNvPr>
            <p:cNvSpPr/>
            <p:nvPr/>
          </p:nvSpPr>
          <p:spPr>
            <a:xfrm rot="5400000" flipH="1">
              <a:off x="-2593336" y="39006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FF92C8-0C68-49A3-BDA5-A6ADB5D8BDD6}"/>
              </a:ext>
            </a:extLst>
          </p:cNvPr>
          <p:cNvGrpSpPr/>
          <p:nvPr/>
        </p:nvGrpSpPr>
        <p:grpSpPr>
          <a:xfrm>
            <a:off x="7247295" y="1958238"/>
            <a:ext cx="3663366" cy="3784342"/>
            <a:chOff x="7688578" y="1320908"/>
            <a:chExt cx="3663366" cy="37843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D43A33-53C1-463B-93EF-712B6178EE1A}"/>
                </a:ext>
              </a:extLst>
            </p:cNvPr>
            <p:cNvSpPr/>
            <p:nvPr/>
          </p:nvSpPr>
          <p:spPr>
            <a:xfrm>
              <a:off x="7688578" y="1320908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6D3946-98F1-4185-9336-3C8F7FFED6C4}"/>
                </a:ext>
              </a:extLst>
            </p:cNvPr>
            <p:cNvSpPr/>
            <p:nvPr/>
          </p:nvSpPr>
          <p:spPr>
            <a:xfrm>
              <a:off x="7784034" y="3667662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E593A1-C4A1-4FCB-AD95-3D09C3CBC8F3}"/>
                </a:ext>
              </a:extLst>
            </p:cNvPr>
            <p:cNvSpPr/>
            <p:nvPr/>
          </p:nvSpPr>
          <p:spPr>
            <a:xfrm>
              <a:off x="10036049" y="3659543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FB0C10E-02E0-4DE9-8A4E-D27E94719D9E}"/>
                </a:ext>
              </a:extLst>
            </p:cNvPr>
            <p:cNvSpPr/>
            <p:nvPr/>
          </p:nvSpPr>
          <p:spPr>
            <a:xfrm rot="10800000" flipH="1">
              <a:off x="9128248" y="412360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9CCEA17-3ED6-4336-84E4-153706AC2E14}"/>
                </a:ext>
              </a:extLst>
            </p:cNvPr>
            <p:cNvSpPr/>
            <p:nvPr/>
          </p:nvSpPr>
          <p:spPr>
            <a:xfrm rot="5400000" flipH="1">
              <a:off x="10236356" y="293737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B6A072-A03B-4E7F-B9D3-70BA21F37865}"/>
                </a:ext>
              </a:extLst>
            </p:cNvPr>
            <p:cNvSpPr/>
            <p:nvPr/>
          </p:nvSpPr>
          <p:spPr>
            <a:xfrm>
              <a:off x="10032308" y="1408198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F8BF3F-DF6E-49E0-907C-CC4CE6C58C09}"/>
              </a:ext>
            </a:extLst>
          </p:cNvPr>
          <p:cNvGrpSpPr/>
          <p:nvPr/>
        </p:nvGrpSpPr>
        <p:grpSpPr>
          <a:xfrm>
            <a:off x="7294125" y="2034488"/>
            <a:ext cx="3663366" cy="3784342"/>
            <a:chOff x="-4134114" y="3951160"/>
            <a:chExt cx="3663366" cy="37843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6BC0D4-9BE6-40B2-A525-0193EB1FD687}"/>
                </a:ext>
              </a:extLst>
            </p:cNvPr>
            <p:cNvSpPr/>
            <p:nvPr/>
          </p:nvSpPr>
          <p:spPr>
            <a:xfrm>
              <a:off x="-4134114" y="3951160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D6C1EB-DA8C-481D-B182-D78A51E07ACF}"/>
                </a:ext>
              </a:extLst>
            </p:cNvPr>
            <p:cNvSpPr/>
            <p:nvPr/>
          </p:nvSpPr>
          <p:spPr>
            <a:xfrm>
              <a:off x="-4030183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74000">
                  <a:srgbClr val="F19FDC"/>
                </a:gs>
                <a:gs pos="83000">
                  <a:srgbClr val="7030A0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CE958A-5764-4F38-B74F-4A82B6E13DCB}"/>
                </a:ext>
              </a:extLst>
            </p:cNvPr>
            <p:cNvSpPr/>
            <p:nvPr/>
          </p:nvSpPr>
          <p:spPr>
            <a:xfrm>
              <a:off x="-1946847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0000FF"/>
                </a:gs>
                <a:gs pos="74000">
                  <a:srgbClr val="7030A0"/>
                </a:gs>
                <a:gs pos="83000">
                  <a:srgbClr val="B8189A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9C0665F-4EF5-4B21-BD4B-0779F7495EE6}"/>
                </a:ext>
              </a:extLst>
            </p:cNvPr>
            <p:cNvSpPr/>
            <p:nvPr/>
          </p:nvSpPr>
          <p:spPr>
            <a:xfrm>
              <a:off x="-2755377" y="668729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6C5E4D0-B750-4A03-92CB-6267D5DC8968}"/>
                </a:ext>
              </a:extLst>
            </p:cNvPr>
            <p:cNvSpPr/>
            <p:nvPr/>
          </p:nvSpPr>
          <p:spPr>
            <a:xfrm flipH="1">
              <a:off x="-2794508" y="7001815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0356406-7D05-490C-90ED-6D8B6C1E658E}"/>
                </a:ext>
              </a:extLst>
            </p:cNvPr>
            <p:cNvSpPr/>
            <p:nvPr/>
          </p:nvSpPr>
          <p:spPr>
            <a:xfrm rot="5400000" flipH="1">
              <a:off x="-3867054" y="572044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F7A4432-65DF-4088-AD7D-AA2A1DC891B6}"/>
                </a:ext>
              </a:extLst>
            </p:cNvPr>
            <p:cNvSpPr/>
            <p:nvPr/>
          </p:nvSpPr>
          <p:spPr>
            <a:xfrm rot="5400000" flipH="1">
              <a:off x="-1764100" y="5712258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8F6EC-06D9-47B9-B5EA-7DFAC56AE1B7}"/>
                </a:ext>
              </a:extLst>
            </p:cNvPr>
            <p:cNvSpPr/>
            <p:nvPr/>
          </p:nvSpPr>
          <p:spPr>
            <a:xfrm>
              <a:off x="-4030183" y="4185686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9CC520-1825-491B-B039-C7A19F96F86B}"/>
                </a:ext>
              </a:extLst>
            </p:cNvPr>
            <p:cNvSpPr/>
            <p:nvPr/>
          </p:nvSpPr>
          <p:spPr>
            <a:xfrm>
              <a:off x="-1927796" y="4185686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0959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7CD5-59F7-4D28-881E-689C7FFB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2" y="18255"/>
            <a:ext cx="10515600" cy="1325563"/>
          </a:xfrm>
        </p:spPr>
        <p:txBody>
          <a:bodyPr/>
          <a:lstStyle/>
          <a:p>
            <a:r>
              <a:rPr lang="en-GB" dirty="0"/>
              <a:t>Hybridisation as an evolutionary mechanism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AF0E-5DC2-4B0C-AEEF-556C521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95" y="1430482"/>
            <a:ext cx="5881640" cy="5130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Fusion of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Genetic swamping of one species by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Reinforcing of reproductive isolation between taxa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Transfer of genetic material from one species into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Origin of completely new species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09A89-F6C6-47DE-A437-BBF222BD16C7}"/>
              </a:ext>
            </a:extLst>
          </p:cNvPr>
          <p:cNvGrpSpPr/>
          <p:nvPr/>
        </p:nvGrpSpPr>
        <p:grpSpPr>
          <a:xfrm>
            <a:off x="7340955" y="1964846"/>
            <a:ext cx="3663366" cy="3784342"/>
            <a:chOff x="-3984846" y="-1503597"/>
            <a:chExt cx="3663366" cy="3784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FF5A8-F00C-42D5-87E4-C860FCC22872}"/>
                </a:ext>
              </a:extLst>
            </p:cNvPr>
            <p:cNvGrpSpPr/>
            <p:nvPr/>
          </p:nvGrpSpPr>
          <p:grpSpPr>
            <a:xfrm>
              <a:off x="-3984846" y="-1503597"/>
              <a:ext cx="3663366" cy="3784342"/>
              <a:chOff x="6862020" y="1468193"/>
              <a:chExt cx="3663366" cy="378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9D425-BD9E-4B1B-8071-C9441EEABF57}"/>
                  </a:ext>
                </a:extLst>
              </p:cNvPr>
              <p:cNvSpPr/>
              <p:nvPr/>
            </p:nvSpPr>
            <p:spPr>
              <a:xfrm>
                <a:off x="6862020" y="1468193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5E18AED-C93C-4DD3-929B-CE68AC7C981D}"/>
                  </a:ext>
                </a:extLst>
              </p:cNvPr>
              <p:cNvSpPr/>
              <p:nvPr/>
            </p:nvSpPr>
            <p:spPr>
              <a:xfrm>
                <a:off x="6898651" y="3754416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A5389A7-8179-4BF3-8DEE-BDC70E7D5616}"/>
                  </a:ext>
                </a:extLst>
              </p:cNvPr>
              <p:cNvSpPr/>
              <p:nvPr/>
            </p:nvSpPr>
            <p:spPr>
              <a:xfrm>
                <a:off x="8090728" y="1719757"/>
                <a:ext cx="1235675" cy="117389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67ADAAC-427D-4178-B9E6-9E330F72D19F}"/>
                  </a:ext>
                </a:extLst>
              </p:cNvPr>
              <p:cNvSpPr/>
              <p:nvPr/>
            </p:nvSpPr>
            <p:spPr>
              <a:xfrm>
                <a:off x="9116224" y="3754416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C254BC5-3F96-4688-9225-62FF8FC45C03}"/>
                  </a:ext>
                </a:extLst>
              </p:cNvPr>
              <p:cNvSpPr/>
              <p:nvPr/>
            </p:nvSpPr>
            <p:spPr>
              <a:xfrm>
                <a:off x="8253531" y="4026841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B73DF72-87A2-476C-8C50-85342EB50412}"/>
                  </a:ext>
                </a:extLst>
              </p:cNvPr>
              <p:cNvSpPr/>
              <p:nvPr/>
            </p:nvSpPr>
            <p:spPr>
              <a:xfrm flipH="1">
                <a:off x="8233450" y="4341362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42EABC7-2137-430E-A30C-E7A071DA2B31}"/>
                </a:ext>
              </a:extLst>
            </p:cNvPr>
            <p:cNvSpPr/>
            <p:nvPr/>
          </p:nvSpPr>
          <p:spPr>
            <a:xfrm rot="5400000" flipH="1">
              <a:off x="-2593336" y="39006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FF92C8-0C68-49A3-BDA5-A6ADB5D8BDD6}"/>
              </a:ext>
            </a:extLst>
          </p:cNvPr>
          <p:cNvGrpSpPr/>
          <p:nvPr/>
        </p:nvGrpSpPr>
        <p:grpSpPr>
          <a:xfrm>
            <a:off x="7247295" y="1958238"/>
            <a:ext cx="3663366" cy="3784342"/>
            <a:chOff x="7688578" y="1320908"/>
            <a:chExt cx="3663366" cy="37843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D43A33-53C1-463B-93EF-712B6178EE1A}"/>
                </a:ext>
              </a:extLst>
            </p:cNvPr>
            <p:cNvSpPr/>
            <p:nvPr/>
          </p:nvSpPr>
          <p:spPr>
            <a:xfrm>
              <a:off x="7688578" y="1320908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6D3946-98F1-4185-9336-3C8F7FFED6C4}"/>
                </a:ext>
              </a:extLst>
            </p:cNvPr>
            <p:cNvSpPr/>
            <p:nvPr/>
          </p:nvSpPr>
          <p:spPr>
            <a:xfrm>
              <a:off x="7784034" y="3667662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E593A1-C4A1-4FCB-AD95-3D09C3CBC8F3}"/>
                </a:ext>
              </a:extLst>
            </p:cNvPr>
            <p:cNvSpPr/>
            <p:nvPr/>
          </p:nvSpPr>
          <p:spPr>
            <a:xfrm>
              <a:off x="10036049" y="3659543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FB0C10E-02E0-4DE9-8A4E-D27E94719D9E}"/>
                </a:ext>
              </a:extLst>
            </p:cNvPr>
            <p:cNvSpPr/>
            <p:nvPr/>
          </p:nvSpPr>
          <p:spPr>
            <a:xfrm rot="10800000" flipH="1">
              <a:off x="9128248" y="412360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9CCEA17-3ED6-4336-84E4-153706AC2E14}"/>
                </a:ext>
              </a:extLst>
            </p:cNvPr>
            <p:cNvSpPr/>
            <p:nvPr/>
          </p:nvSpPr>
          <p:spPr>
            <a:xfrm rot="5400000" flipH="1">
              <a:off x="10236356" y="293737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B6A072-A03B-4E7F-B9D3-70BA21F37865}"/>
                </a:ext>
              </a:extLst>
            </p:cNvPr>
            <p:cNvSpPr/>
            <p:nvPr/>
          </p:nvSpPr>
          <p:spPr>
            <a:xfrm>
              <a:off x="10032308" y="1408198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F8BF3F-DF6E-49E0-907C-CC4CE6C58C09}"/>
              </a:ext>
            </a:extLst>
          </p:cNvPr>
          <p:cNvGrpSpPr/>
          <p:nvPr/>
        </p:nvGrpSpPr>
        <p:grpSpPr>
          <a:xfrm>
            <a:off x="7294125" y="2034488"/>
            <a:ext cx="3663366" cy="3784342"/>
            <a:chOff x="-4134114" y="3951160"/>
            <a:chExt cx="3663366" cy="37843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6BC0D4-9BE6-40B2-A525-0193EB1FD687}"/>
                </a:ext>
              </a:extLst>
            </p:cNvPr>
            <p:cNvSpPr/>
            <p:nvPr/>
          </p:nvSpPr>
          <p:spPr>
            <a:xfrm>
              <a:off x="-4134114" y="3951160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D6C1EB-DA8C-481D-B182-D78A51E07ACF}"/>
                </a:ext>
              </a:extLst>
            </p:cNvPr>
            <p:cNvSpPr/>
            <p:nvPr/>
          </p:nvSpPr>
          <p:spPr>
            <a:xfrm>
              <a:off x="-4030183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74000">
                  <a:srgbClr val="F19FDC"/>
                </a:gs>
                <a:gs pos="83000">
                  <a:srgbClr val="7030A0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CE958A-5764-4F38-B74F-4A82B6E13DCB}"/>
                </a:ext>
              </a:extLst>
            </p:cNvPr>
            <p:cNvSpPr/>
            <p:nvPr/>
          </p:nvSpPr>
          <p:spPr>
            <a:xfrm>
              <a:off x="-1946847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0000FF"/>
                </a:gs>
                <a:gs pos="74000">
                  <a:srgbClr val="7030A0"/>
                </a:gs>
                <a:gs pos="83000">
                  <a:srgbClr val="B8189A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9C0665F-4EF5-4B21-BD4B-0779F7495EE6}"/>
                </a:ext>
              </a:extLst>
            </p:cNvPr>
            <p:cNvSpPr/>
            <p:nvPr/>
          </p:nvSpPr>
          <p:spPr>
            <a:xfrm>
              <a:off x="-2755377" y="668729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6C5E4D0-B750-4A03-92CB-6267D5DC8968}"/>
                </a:ext>
              </a:extLst>
            </p:cNvPr>
            <p:cNvSpPr/>
            <p:nvPr/>
          </p:nvSpPr>
          <p:spPr>
            <a:xfrm flipH="1">
              <a:off x="-2794508" y="7001815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0356406-7D05-490C-90ED-6D8B6C1E658E}"/>
                </a:ext>
              </a:extLst>
            </p:cNvPr>
            <p:cNvSpPr/>
            <p:nvPr/>
          </p:nvSpPr>
          <p:spPr>
            <a:xfrm rot="5400000" flipH="1">
              <a:off x="-3867054" y="572044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F7A4432-65DF-4088-AD7D-AA2A1DC891B6}"/>
                </a:ext>
              </a:extLst>
            </p:cNvPr>
            <p:cNvSpPr/>
            <p:nvPr/>
          </p:nvSpPr>
          <p:spPr>
            <a:xfrm rot="5400000" flipH="1">
              <a:off x="-1764100" y="5712258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8F6EC-06D9-47B9-B5EA-7DFAC56AE1B7}"/>
                </a:ext>
              </a:extLst>
            </p:cNvPr>
            <p:cNvSpPr/>
            <p:nvPr/>
          </p:nvSpPr>
          <p:spPr>
            <a:xfrm>
              <a:off x="-4030183" y="4185686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9CC520-1825-491B-B039-C7A19F96F86B}"/>
                </a:ext>
              </a:extLst>
            </p:cNvPr>
            <p:cNvSpPr/>
            <p:nvPr/>
          </p:nvSpPr>
          <p:spPr>
            <a:xfrm>
              <a:off x="-1927796" y="4185686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1FD2E4-143D-441E-B818-D93C2B591CC9}"/>
              </a:ext>
            </a:extLst>
          </p:cNvPr>
          <p:cNvGrpSpPr/>
          <p:nvPr/>
        </p:nvGrpSpPr>
        <p:grpSpPr>
          <a:xfrm>
            <a:off x="7269072" y="2225679"/>
            <a:ext cx="3663366" cy="3784342"/>
            <a:chOff x="6010828" y="4729151"/>
            <a:chExt cx="3663366" cy="378434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D757E0-4BC9-416C-8445-ECAE1C03E4D8}"/>
                </a:ext>
              </a:extLst>
            </p:cNvPr>
            <p:cNvGrpSpPr/>
            <p:nvPr/>
          </p:nvGrpSpPr>
          <p:grpSpPr>
            <a:xfrm>
              <a:off x="6010828" y="4729151"/>
              <a:ext cx="3663366" cy="3784342"/>
              <a:chOff x="549780" y="3447977"/>
              <a:chExt cx="3663366" cy="378434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B3EC725-A7B6-430E-800E-F0E9D39D8898}"/>
                  </a:ext>
                </a:extLst>
              </p:cNvPr>
              <p:cNvSpPr/>
              <p:nvPr/>
            </p:nvSpPr>
            <p:spPr>
              <a:xfrm>
                <a:off x="549780" y="3447977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Arrow: Right 49">
                <a:extLst>
                  <a:ext uri="{FF2B5EF4-FFF2-40B4-BE49-F238E27FC236}">
                    <a16:creationId xmlns:a16="http://schemas.microsoft.com/office/drawing/2014/main" id="{10CB568A-12B0-4D68-A0D2-D04166A869A9}"/>
                  </a:ext>
                </a:extLst>
              </p:cNvPr>
              <p:cNvSpPr/>
              <p:nvPr/>
            </p:nvSpPr>
            <p:spPr>
              <a:xfrm rot="5400000" flipH="1">
                <a:off x="2042305" y="5282390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4A42B21-B6E2-4DDC-9ECC-7E14E264867E}"/>
                </a:ext>
              </a:extLst>
            </p:cNvPr>
            <p:cNvGrpSpPr/>
            <p:nvPr/>
          </p:nvGrpSpPr>
          <p:grpSpPr>
            <a:xfrm>
              <a:off x="6208899" y="4842594"/>
              <a:ext cx="3418136" cy="3362541"/>
              <a:chOff x="6208899" y="4842594"/>
              <a:chExt cx="3418136" cy="336254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BB71358-243C-49EE-B1B3-1E1613EE7432}"/>
                  </a:ext>
                </a:extLst>
              </p:cNvPr>
              <p:cNvSpPr/>
              <p:nvPr/>
            </p:nvSpPr>
            <p:spPr>
              <a:xfrm>
                <a:off x="6208899" y="7016101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3ED94C1-6F01-4497-969A-BAC30E50905D}"/>
                  </a:ext>
                </a:extLst>
              </p:cNvPr>
              <p:cNvSpPr/>
              <p:nvPr/>
            </p:nvSpPr>
            <p:spPr>
              <a:xfrm>
                <a:off x="8391360" y="7031243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CCDD3F46-8FA7-4E19-A046-F13D570A700D}"/>
                  </a:ext>
                </a:extLst>
              </p:cNvPr>
              <p:cNvSpPr/>
              <p:nvPr/>
            </p:nvSpPr>
            <p:spPr>
              <a:xfrm>
                <a:off x="7563779" y="7288526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18FE173-F7AE-4FE2-8BB5-42BE41A76DFF}"/>
                  </a:ext>
                </a:extLst>
              </p:cNvPr>
              <p:cNvSpPr/>
              <p:nvPr/>
            </p:nvSpPr>
            <p:spPr>
              <a:xfrm>
                <a:off x="7309845" y="4842594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409FFAE-197F-4F4D-B9AF-628895D32C01}"/>
                  </a:ext>
                </a:extLst>
              </p:cNvPr>
              <p:cNvSpPr/>
              <p:nvPr/>
            </p:nvSpPr>
            <p:spPr>
              <a:xfrm>
                <a:off x="7563779" y="5206969"/>
                <a:ext cx="361950" cy="3217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092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7CD5-59F7-4D28-881E-689C7FFB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2" y="18255"/>
            <a:ext cx="10515600" cy="1325563"/>
          </a:xfrm>
        </p:spPr>
        <p:txBody>
          <a:bodyPr/>
          <a:lstStyle/>
          <a:p>
            <a:r>
              <a:rPr lang="en-GB" dirty="0"/>
              <a:t>Hybridisation as an evolutionary mechanism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AF0E-5DC2-4B0C-AEEF-556C521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95" y="1430482"/>
            <a:ext cx="5881640" cy="5130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Fusion of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Genetic swamping of one species by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Reinforcing of reproductive isolation between taxa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Transfer of genetic material from one species into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Origin of completely new species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09A89-F6C6-47DE-A437-BBF222BD16C7}"/>
              </a:ext>
            </a:extLst>
          </p:cNvPr>
          <p:cNvGrpSpPr/>
          <p:nvPr/>
        </p:nvGrpSpPr>
        <p:grpSpPr>
          <a:xfrm>
            <a:off x="7340955" y="1964846"/>
            <a:ext cx="3663366" cy="3784342"/>
            <a:chOff x="-3984846" y="-1503597"/>
            <a:chExt cx="3663366" cy="3784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FF5A8-F00C-42D5-87E4-C860FCC22872}"/>
                </a:ext>
              </a:extLst>
            </p:cNvPr>
            <p:cNvGrpSpPr/>
            <p:nvPr/>
          </p:nvGrpSpPr>
          <p:grpSpPr>
            <a:xfrm>
              <a:off x="-3984846" y="-1503597"/>
              <a:ext cx="3663366" cy="3784342"/>
              <a:chOff x="6862020" y="1468193"/>
              <a:chExt cx="3663366" cy="378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9D425-BD9E-4B1B-8071-C9441EEABF57}"/>
                  </a:ext>
                </a:extLst>
              </p:cNvPr>
              <p:cNvSpPr/>
              <p:nvPr/>
            </p:nvSpPr>
            <p:spPr>
              <a:xfrm>
                <a:off x="6862020" y="1468193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5E18AED-C93C-4DD3-929B-CE68AC7C981D}"/>
                  </a:ext>
                </a:extLst>
              </p:cNvPr>
              <p:cNvSpPr/>
              <p:nvPr/>
            </p:nvSpPr>
            <p:spPr>
              <a:xfrm>
                <a:off x="6898651" y="3754416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A5389A7-8179-4BF3-8DEE-BDC70E7D5616}"/>
                  </a:ext>
                </a:extLst>
              </p:cNvPr>
              <p:cNvSpPr/>
              <p:nvPr/>
            </p:nvSpPr>
            <p:spPr>
              <a:xfrm>
                <a:off x="8090728" y="1719757"/>
                <a:ext cx="1235675" cy="117389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67ADAAC-427D-4178-B9E6-9E330F72D19F}"/>
                  </a:ext>
                </a:extLst>
              </p:cNvPr>
              <p:cNvSpPr/>
              <p:nvPr/>
            </p:nvSpPr>
            <p:spPr>
              <a:xfrm>
                <a:off x="9116224" y="3754416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C254BC5-3F96-4688-9225-62FF8FC45C03}"/>
                  </a:ext>
                </a:extLst>
              </p:cNvPr>
              <p:cNvSpPr/>
              <p:nvPr/>
            </p:nvSpPr>
            <p:spPr>
              <a:xfrm>
                <a:off x="8253531" y="4026841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B73DF72-87A2-476C-8C50-85342EB50412}"/>
                  </a:ext>
                </a:extLst>
              </p:cNvPr>
              <p:cNvSpPr/>
              <p:nvPr/>
            </p:nvSpPr>
            <p:spPr>
              <a:xfrm flipH="1">
                <a:off x="8233450" y="4341362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42EABC7-2137-430E-A30C-E7A071DA2B31}"/>
                </a:ext>
              </a:extLst>
            </p:cNvPr>
            <p:cNvSpPr/>
            <p:nvPr/>
          </p:nvSpPr>
          <p:spPr>
            <a:xfrm rot="5400000" flipH="1">
              <a:off x="-2593336" y="39006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FF92C8-0C68-49A3-BDA5-A6ADB5D8BDD6}"/>
              </a:ext>
            </a:extLst>
          </p:cNvPr>
          <p:cNvGrpSpPr/>
          <p:nvPr/>
        </p:nvGrpSpPr>
        <p:grpSpPr>
          <a:xfrm>
            <a:off x="7247295" y="1958238"/>
            <a:ext cx="3663366" cy="3784342"/>
            <a:chOff x="7688578" y="1320908"/>
            <a:chExt cx="3663366" cy="37843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D43A33-53C1-463B-93EF-712B6178EE1A}"/>
                </a:ext>
              </a:extLst>
            </p:cNvPr>
            <p:cNvSpPr/>
            <p:nvPr/>
          </p:nvSpPr>
          <p:spPr>
            <a:xfrm>
              <a:off x="7688578" y="1320908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6D3946-98F1-4185-9336-3C8F7FFED6C4}"/>
                </a:ext>
              </a:extLst>
            </p:cNvPr>
            <p:cNvSpPr/>
            <p:nvPr/>
          </p:nvSpPr>
          <p:spPr>
            <a:xfrm>
              <a:off x="7784034" y="3667662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E593A1-C4A1-4FCB-AD95-3D09C3CBC8F3}"/>
                </a:ext>
              </a:extLst>
            </p:cNvPr>
            <p:cNvSpPr/>
            <p:nvPr/>
          </p:nvSpPr>
          <p:spPr>
            <a:xfrm>
              <a:off x="10036049" y="3659543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FB0C10E-02E0-4DE9-8A4E-D27E94719D9E}"/>
                </a:ext>
              </a:extLst>
            </p:cNvPr>
            <p:cNvSpPr/>
            <p:nvPr/>
          </p:nvSpPr>
          <p:spPr>
            <a:xfrm rot="10800000" flipH="1">
              <a:off x="9128248" y="412360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9CCEA17-3ED6-4336-84E4-153706AC2E14}"/>
                </a:ext>
              </a:extLst>
            </p:cNvPr>
            <p:cNvSpPr/>
            <p:nvPr/>
          </p:nvSpPr>
          <p:spPr>
            <a:xfrm rot="5400000" flipH="1">
              <a:off x="10236356" y="293737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B6A072-A03B-4E7F-B9D3-70BA21F37865}"/>
                </a:ext>
              </a:extLst>
            </p:cNvPr>
            <p:cNvSpPr/>
            <p:nvPr/>
          </p:nvSpPr>
          <p:spPr>
            <a:xfrm>
              <a:off x="10032308" y="1408198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F8BF3F-DF6E-49E0-907C-CC4CE6C58C09}"/>
              </a:ext>
            </a:extLst>
          </p:cNvPr>
          <p:cNvGrpSpPr/>
          <p:nvPr/>
        </p:nvGrpSpPr>
        <p:grpSpPr>
          <a:xfrm>
            <a:off x="7294125" y="2034488"/>
            <a:ext cx="3663366" cy="3784342"/>
            <a:chOff x="-4134114" y="3951160"/>
            <a:chExt cx="3663366" cy="37843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6BC0D4-9BE6-40B2-A525-0193EB1FD687}"/>
                </a:ext>
              </a:extLst>
            </p:cNvPr>
            <p:cNvSpPr/>
            <p:nvPr/>
          </p:nvSpPr>
          <p:spPr>
            <a:xfrm>
              <a:off x="-4134114" y="3951160"/>
              <a:ext cx="3663366" cy="378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D6C1EB-DA8C-481D-B182-D78A51E07ACF}"/>
                </a:ext>
              </a:extLst>
            </p:cNvPr>
            <p:cNvSpPr/>
            <p:nvPr/>
          </p:nvSpPr>
          <p:spPr>
            <a:xfrm>
              <a:off x="-4030183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74000">
                  <a:srgbClr val="F19FDC"/>
                </a:gs>
                <a:gs pos="83000">
                  <a:srgbClr val="7030A0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CE958A-5764-4F38-B74F-4A82B6E13DCB}"/>
                </a:ext>
              </a:extLst>
            </p:cNvPr>
            <p:cNvSpPr/>
            <p:nvPr/>
          </p:nvSpPr>
          <p:spPr>
            <a:xfrm>
              <a:off x="-1946847" y="6321498"/>
              <a:ext cx="1235675" cy="1173892"/>
            </a:xfrm>
            <a:prstGeom prst="ellipse">
              <a:avLst/>
            </a:prstGeom>
            <a:gradFill>
              <a:gsLst>
                <a:gs pos="0">
                  <a:srgbClr val="0000FF"/>
                </a:gs>
                <a:gs pos="74000">
                  <a:srgbClr val="7030A0"/>
                </a:gs>
                <a:gs pos="83000">
                  <a:srgbClr val="B8189A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9C0665F-4EF5-4B21-BD4B-0779F7495EE6}"/>
                </a:ext>
              </a:extLst>
            </p:cNvPr>
            <p:cNvSpPr/>
            <p:nvPr/>
          </p:nvSpPr>
          <p:spPr>
            <a:xfrm>
              <a:off x="-2755377" y="668729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6C5E4D0-B750-4A03-92CB-6267D5DC8968}"/>
                </a:ext>
              </a:extLst>
            </p:cNvPr>
            <p:cNvSpPr/>
            <p:nvPr/>
          </p:nvSpPr>
          <p:spPr>
            <a:xfrm flipH="1">
              <a:off x="-2794508" y="7001815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0356406-7D05-490C-90ED-6D8B6C1E658E}"/>
                </a:ext>
              </a:extLst>
            </p:cNvPr>
            <p:cNvSpPr/>
            <p:nvPr/>
          </p:nvSpPr>
          <p:spPr>
            <a:xfrm rot="5400000" flipH="1">
              <a:off x="-3867054" y="5720446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F7A4432-65DF-4088-AD7D-AA2A1DC891B6}"/>
                </a:ext>
              </a:extLst>
            </p:cNvPr>
            <p:cNvSpPr/>
            <p:nvPr/>
          </p:nvSpPr>
          <p:spPr>
            <a:xfrm rot="5400000" flipH="1">
              <a:off x="-1764100" y="5712258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8F6EC-06D9-47B9-B5EA-7DFAC56AE1B7}"/>
                </a:ext>
              </a:extLst>
            </p:cNvPr>
            <p:cNvSpPr/>
            <p:nvPr/>
          </p:nvSpPr>
          <p:spPr>
            <a:xfrm>
              <a:off x="-4030183" y="4185686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9CC520-1825-491B-B039-C7A19F96F86B}"/>
                </a:ext>
              </a:extLst>
            </p:cNvPr>
            <p:cNvSpPr/>
            <p:nvPr/>
          </p:nvSpPr>
          <p:spPr>
            <a:xfrm>
              <a:off x="-1927796" y="4185686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1FD2E4-143D-441E-B818-D93C2B591CC9}"/>
              </a:ext>
            </a:extLst>
          </p:cNvPr>
          <p:cNvGrpSpPr/>
          <p:nvPr/>
        </p:nvGrpSpPr>
        <p:grpSpPr>
          <a:xfrm>
            <a:off x="7269072" y="2225679"/>
            <a:ext cx="3663366" cy="3784342"/>
            <a:chOff x="6010828" y="4729151"/>
            <a:chExt cx="3663366" cy="378434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D757E0-4BC9-416C-8445-ECAE1C03E4D8}"/>
                </a:ext>
              </a:extLst>
            </p:cNvPr>
            <p:cNvGrpSpPr/>
            <p:nvPr/>
          </p:nvGrpSpPr>
          <p:grpSpPr>
            <a:xfrm>
              <a:off x="6010828" y="4729151"/>
              <a:ext cx="3663366" cy="3784342"/>
              <a:chOff x="549780" y="3447977"/>
              <a:chExt cx="3663366" cy="378434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B3EC725-A7B6-430E-800E-F0E9D39D8898}"/>
                  </a:ext>
                </a:extLst>
              </p:cNvPr>
              <p:cNvSpPr/>
              <p:nvPr/>
            </p:nvSpPr>
            <p:spPr>
              <a:xfrm>
                <a:off x="549780" y="3447977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Arrow: Right 49">
                <a:extLst>
                  <a:ext uri="{FF2B5EF4-FFF2-40B4-BE49-F238E27FC236}">
                    <a16:creationId xmlns:a16="http://schemas.microsoft.com/office/drawing/2014/main" id="{10CB568A-12B0-4D68-A0D2-D04166A869A9}"/>
                  </a:ext>
                </a:extLst>
              </p:cNvPr>
              <p:cNvSpPr/>
              <p:nvPr/>
            </p:nvSpPr>
            <p:spPr>
              <a:xfrm rot="5400000" flipH="1">
                <a:off x="2042305" y="5282390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4A42B21-B6E2-4DDC-9ECC-7E14E264867E}"/>
                </a:ext>
              </a:extLst>
            </p:cNvPr>
            <p:cNvGrpSpPr/>
            <p:nvPr/>
          </p:nvGrpSpPr>
          <p:grpSpPr>
            <a:xfrm>
              <a:off x="6208899" y="4842594"/>
              <a:ext cx="3418136" cy="3362541"/>
              <a:chOff x="6208899" y="4842594"/>
              <a:chExt cx="3418136" cy="336254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BB71358-243C-49EE-B1B3-1E1613EE7432}"/>
                  </a:ext>
                </a:extLst>
              </p:cNvPr>
              <p:cNvSpPr/>
              <p:nvPr/>
            </p:nvSpPr>
            <p:spPr>
              <a:xfrm>
                <a:off x="6208899" y="7016101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3ED94C1-6F01-4497-969A-BAC30E50905D}"/>
                  </a:ext>
                </a:extLst>
              </p:cNvPr>
              <p:cNvSpPr/>
              <p:nvPr/>
            </p:nvSpPr>
            <p:spPr>
              <a:xfrm>
                <a:off x="8391360" y="7031243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CCDD3F46-8FA7-4E19-A046-F13D570A700D}"/>
                  </a:ext>
                </a:extLst>
              </p:cNvPr>
              <p:cNvSpPr/>
              <p:nvPr/>
            </p:nvSpPr>
            <p:spPr>
              <a:xfrm>
                <a:off x="7563779" y="7288526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18FE173-F7AE-4FE2-8BB5-42BE41A76DFF}"/>
                  </a:ext>
                </a:extLst>
              </p:cNvPr>
              <p:cNvSpPr/>
              <p:nvPr/>
            </p:nvSpPr>
            <p:spPr>
              <a:xfrm>
                <a:off x="7309845" y="4842594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409FFAE-197F-4F4D-B9AF-628895D32C01}"/>
                  </a:ext>
                </a:extLst>
              </p:cNvPr>
              <p:cNvSpPr/>
              <p:nvPr/>
            </p:nvSpPr>
            <p:spPr>
              <a:xfrm>
                <a:off x="7563779" y="5206969"/>
                <a:ext cx="361950" cy="3217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4EFC9B-374A-4F92-9D5C-02094D1F3A24}"/>
              </a:ext>
            </a:extLst>
          </p:cNvPr>
          <p:cNvGrpSpPr/>
          <p:nvPr/>
        </p:nvGrpSpPr>
        <p:grpSpPr>
          <a:xfrm>
            <a:off x="7316573" y="1993059"/>
            <a:ext cx="3712129" cy="3784342"/>
            <a:chOff x="4663765" y="-1311501"/>
            <a:chExt cx="3712129" cy="378434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DB2DD0-3C46-45F1-AF8C-B99FBC988018}"/>
                </a:ext>
              </a:extLst>
            </p:cNvPr>
            <p:cNvGrpSpPr/>
            <p:nvPr/>
          </p:nvGrpSpPr>
          <p:grpSpPr>
            <a:xfrm>
              <a:off x="4675836" y="-1311501"/>
              <a:ext cx="3663366" cy="3784342"/>
              <a:chOff x="-3984846" y="-1503597"/>
              <a:chExt cx="3663366" cy="378434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E5F9B93-873B-40A8-BB3F-457326A8CEAE}"/>
                  </a:ext>
                </a:extLst>
              </p:cNvPr>
              <p:cNvGrpSpPr/>
              <p:nvPr/>
            </p:nvGrpSpPr>
            <p:grpSpPr>
              <a:xfrm>
                <a:off x="-3984846" y="-1503597"/>
                <a:ext cx="3663366" cy="3784342"/>
                <a:chOff x="6862020" y="1468193"/>
                <a:chExt cx="3663366" cy="378434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771BBBB-E605-4F3E-B197-6C86F1304C18}"/>
                    </a:ext>
                  </a:extLst>
                </p:cNvPr>
                <p:cNvSpPr/>
                <p:nvPr/>
              </p:nvSpPr>
              <p:spPr>
                <a:xfrm>
                  <a:off x="6862020" y="1468193"/>
                  <a:ext cx="3663366" cy="37843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F6F0B7B-52A6-499A-ABD3-3DA1043B2025}"/>
                    </a:ext>
                  </a:extLst>
                </p:cNvPr>
                <p:cNvSpPr/>
                <p:nvPr/>
              </p:nvSpPr>
              <p:spPr>
                <a:xfrm>
                  <a:off x="6944371" y="3754416"/>
                  <a:ext cx="1235675" cy="11738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D6B2A30-DB4D-4118-93B2-90AC2E26792A}"/>
                    </a:ext>
                  </a:extLst>
                </p:cNvPr>
                <p:cNvSpPr/>
                <p:nvPr/>
              </p:nvSpPr>
              <p:spPr>
                <a:xfrm>
                  <a:off x="8090728" y="1719757"/>
                  <a:ext cx="1235675" cy="1173892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33CEF35-1161-4FAE-8ACF-EC813D6471A1}"/>
                    </a:ext>
                  </a:extLst>
                </p:cNvPr>
                <p:cNvSpPr/>
                <p:nvPr/>
              </p:nvSpPr>
              <p:spPr>
                <a:xfrm>
                  <a:off x="9126832" y="3769558"/>
                  <a:ext cx="1235675" cy="117389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0" name="Arrow: Right 39">
                  <a:extLst>
                    <a:ext uri="{FF2B5EF4-FFF2-40B4-BE49-F238E27FC236}">
                      <a16:creationId xmlns:a16="http://schemas.microsoft.com/office/drawing/2014/main" id="{9B9356B3-C61A-43FB-9EEB-DE3CD861C89C}"/>
                    </a:ext>
                  </a:extLst>
                </p:cNvPr>
                <p:cNvSpPr/>
                <p:nvPr/>
              </p:nvSpPr>
              <p:spPr>
                <a:xfrm>
                  <a:off x="8273851" y="4026841"/>
                  <a:ext cx="827581" cy="245770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Arrow: Right 40">
                  <a:extLst>
                    <a:ext uri="{FF2B5EF4-FFF2-40B4-BE49-F238E27FC236}">
                      <a16:creationId xmlns:a16="http://schemas.microsoft.com/office/drawing/2014/main" id="{7B1F40A9-66B8-444C-BFD5-4AB07F01C259}"/>
                    </a:ext>
                  </a:extLst>
                </p:cNvPr>
                <p:cNvSpPr/>
                <p:nvPr/>
              </p:nvSpPr>
              <p:spPr>
                <a:xfrm flipH="1">
                  <a:off x="8228370" y="4341362"/>
                  <a:ext cx="827581" cy="245770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892BD5D5-6244-4BF4-B952-9A0D955BCC56}"/>
                  </a:ext>
                </a:extLst>
              </p:cNvPr>
              <p:cNvSpPr/>
              <p:nvPr/>
            </p:nvSpPr>
            <p:spPr>
              <a:xfrm rot="5400000" flipH="1">
                <a:off x="-2593336" y="390064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0E96E1-5377-4E51-8179-46ECC23878F6}"/>
                </a:ext>
              </a:extLst>
            </p:cNvPr>
            <p:cNvSpPr/>
            <p:nvPr/>
          </p:nvSpPr>
          <p:spPr>
            <a:xfrm>
              <a:off x="4663765" y="-1050396"/>
              <a:ext cx="1235675" cy="117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FD344BF-2E05-4A17-BFB2-906A947394AF}"/>
                </a:ext>
              </a:extLst>
            </p:cNvPr>
            <p:cNvSpPr/>
            <p:nvPr/>
          </p:nvSpPr>
          <p:spPr>
            <a:xfrm>
              <a:off x="7140219" y="-1050396"/>
              <a:ext cx="1235675" cy="117389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3703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12F7-BBE8-4987-A6CA-712636B3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60" y="18255"/>
            <a:ext cx="11677134" cy="1325563"/>
          </a:xfrm>
        </p:spPr>
        <p:txBody>
          <a:bodyPr/>
          <a:lstStyle/>
          <a:p>
            <a:r>
              <a:rPr lang="en-GB" dirty="0"/>
              <a:t>When / when does hybridisation occur in nature?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3D141-6E86-44F2-9F3F-2D0F5E00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60" y="1253331"/>
            <a:ext cx="7082482" cy="555408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/>
              <a:t>In zones of contact – “hybrid zones” 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Can be stable if hybrids &gt; fitness in habitat of hybrid zone</a:t>
            </a:r>
          </a:p>
          <a:p>
            <a:pPr>
              <a:spcAft>
                <a:spcPts val="1200"/>
              </a:spcAft>
            </a:pPr>
            <a:r>
              <a:rPr lang="en-GB" dirty="0"/>
              <a:t>Range expansion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Adaptive radiations</a:t>
            </a:r>
          </a:p>
          <a:p>
            <a:pPr>
              <a:spcAft>
                <a:spcPts val="1200"/>
              </a:spcAft>
            </a:pPr>
            <a:r>
              <a:rPr lang="en-GB" dirty="0"/>
              <a:t>At the extremes of species’ ranges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Population density low -&gt; mates are rare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Less competition -&gt; reduced selection on hybrids</a:t>
            </a:r>
          </a:p>
          <a:p>
            <a:pPr>
              <a:spcAft>
                <a:spcPts val="1200"/>
              </a:spcAft>
            </a:pPr>
            <a:r>
              <a:rPr lang="en-GB" dirty="0"/>
              <a:t>Following ecological disturbance</a:t>
            </a:r>
          </a:p>
        </p:txBody>
      </p:sp>
      <p:pic>
        <p:nvPicPr>
          <p:cNvPr id="4098" name="Picture 2" descr="Image result for darwin's finches">
            <a:extLst>
              <a:ext uri="{FF2B5EF4-FFF2-40B4-BE49-F238E27FC236}">
                <a16:creationId xmlns:a16="http://schemas.microsoft.com/office/drawing/2014/main" id="{AF35AE5F-EE73-41A5-AE49-EB5061FA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548605"/>
            <a:ext cx="4791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192DE-4757-4BCB-9DA1-967AE1087C00}"/>
              </a:ext>
            </a:extLst>
          </p:cNvPr>
          <p:cNvSpPr txBox="1"/>
          <p:nvPr/>
        </p:nvSpPr>
        <p:spPr>
          <a:xfrm>
            <a:off x="7303168" y="6161086"/>
            <a:ext cx="479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Galapagos (Darwin’s) finches, a classic adaptive radiation. </a:t>
            </a:r>
            <a:r>
              <a:rPr lang="en-GB" sz="1400" dirty="0"/>
              <a:t>Grant &amp; Grant. 1992. </a:t>
            </a:r>
            <a:r>
              <a:rPr lang="en-GB" sz="1400" i="1" dirty="0"/>
              <a:t>Science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5293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229-196C-4572-973C-F9775892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0"/>
            <a:ext cx="10515600" cy="1325563"/>
          </a:xfrm>
        </p:spPr>
        <p:txBody>
          <a:bodyPr/>
          <a:lstStyle/>
          <a:p>
            <a:r>
              <a:rPr lang="en-GB" dirty="0"/>
              <a:t>Morphological consequences of hybridisation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2BD0-0CA1-4E1A-AD9F-C6843AD0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25562"/>
            <a:ext cx="4909682" cy="5396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Cryptic hybrids:</a:t>
            </a:r>
            <a:r>
              <a:rPr lang="en-GB" dirty="0"/>
              <a:t> Effect on phenotype depends what is </a:t>
            </a:r>
            <a:r>
              <a:rPr lang="en-GB" dirty="0" err="1"/>
              <a:t>introgressed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Heterosis: </a:t>
            </a:r>
            <a:r>
              <a:rPr lang="en-GB" dirty="0"/>
              <a:t>‘Hybrid vigour’, often expressed as greater size than either parent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Dysgenesis: </a:t>
            </a:r>
            <a:r>
              <a:rPr lang="en-GB" dirty="0"/>
              <a:t>Hybrid disfunction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Transgressive segregation:</a:t>
            </a:r>
            <a:r>
              <a:rPr lang="en-GB" dirty="0"/>
              <a:t> production of extreme phenotypes and great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27C77-A7B0-473E-B731-71385FE81AEA}"/>
              </a:ext>
            </a:extLst>
          </p:cNvPr>
          <p:cNvGrpSpPr/>
          <p:nvPr/>
        </p:nvGrpSpPr>
        <p:grpSpPr>
          <a:xfrm>
            <a:off x="6995203" y="1594151"/>
            <a:ext cx="4548782" cy="4859337"/>
            <a:chOff x="7465359" y="2965046"/>
            <a:chExt cx="4548782" cy="48593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9F59BB-B937-41D4-8CBC-113ABF35C801}"/>
                </a:ext>
              </a:extLst>
            </p:cNvPr>
            <p:cNvGrpSpPr/>
            <p:nvPr/>
          </p:nvGrpSpPr>
          <p:grpSpPr>
            <a:xfrm>
              <a:off x="7465359" y="2965046"/>
              <a:ext cx="4548782" cy="4859337"/>
              <a:chOff x="7465359" y="2965046"/>
              <a:chExt cx="4548782" cy="48593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D17FDB1-50B4-4F46-9693-FEEDF3EE54F8}"/>
                  </a:ext>
                </a:extLst>
              </p:cNvPr>
              <p:cNvGrpSpPr/>
              <p:nvPr/>
            </p:nvGrpSpPr>
            <p:grpSpPr>
              <a:xfrm>
                <a:off x="7465359" y="2965046"/>
                <a:ext cx="4548782" cy="4859337"/>
                <a:chOff x="6724673" y="1422400"/>
                <a:chExt cx="4548782" cy="485933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BD16867-FD7E-4DBF-8895-F6EE5ECB0290}"/>
                    </a:ext>
                  </a:extLst>
                </p:cNvPr>
                <p:cNvGrpSpPr/>
                <p:nvPr/>
              </p:nvGrpSpPr>
              <p:grpSpPr>
                <a:xfrm>
                  <a:off x="6724673" y="1422400"/>
                  <a:ext cx="4548782" cy="4859337"/>
                  <a:chOff x="6731000" y="1325563"/>
                  <a:chExt cx="4548782" cy="4859337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68016EF-953E-4233-A89C-8A3081390FC7}"/>
                      </a:ext>
                    </a:extLst>
                  </p:cNvPr>
                  <p:cNvGrpSpPr/>
                  <p:nvPr/>
                </p:nvGrpSpPr>
                <p:grpSpPr>
                  <a:xfrm>
                    <a:off x="6731000" y="1325563"/>
                    <a:ext cx="4548782" cy="4859337"/>
                    <a:chOff x="6731000" y="1325563"/>
                    <a:chExt cx="4548782" cy="4859337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5A80AE95-E25C-42C0-90FA-084CCF24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000" y="1325563"/>
                      <a:ext cx="4508500" cy="48593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45" name="Graphic 44">
                      <a:extLst>
                        <a:ext uri="{FF2B5EF4-FFF2-40B4-BE49-F238E27FC236}">
                          <a16:creationId xmlns:a16="http://schemas.microsoft.com/office/drawing/2014/main" id="{20A81A3A-FDCC-4B1B-BD4F-02884BC88C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 b="52130"/>
                    <a:stretch/>
                  </p:blipFill>
                  <p:spPr>
                    <a:xfrm>
                      <a:off x="6816628" y="1386292"/>
                      <a:ext cx="4463154" cy="2328457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Arrow: Right 41">
                    <a:extLst>
                      <a:ext uri="{FF2B5EF4-FFF2-40B4-BE49-F238E27FC236}">
                        <a16:creationId xmlns:a16="http://schemas.microsoft.com/office/drawing/2014/main" id="{4E193873-9BEC-4CC5-89BA-A580ECBB09F0}"/>
                      </a:ext>
                    </a:extLst>
                  </p:cNvPr>
                  <p:cNvSpPr/>
                  <p:nvPr/>
                </p:nvSpPr>
                <p:spPr>
                  <a:xfrm>
                    <a:off x="8547100" y="2501900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Arrow: Right 42">
                    <a:extLst>
                      <a:ext uri="{FF2B5EF4-FFF2-40B4-BE49-F238E27FC236}">
                        <a16:creationId xmlns:a16="http://schemas.microsoft.com/office/drawing/2014/main" id="{7CDCC52E-F174-4B0D-BA7B-AEDDBE8D5A9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547100" y="2282826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Arrow: Down 39">
                  <a:extLst>
                    <a:ext uri="{FF2B5EF4-FFF2-40B4-BE49-F238E27FC236}">
                      <a16:creationId xmlns:a16="http://schemas.microsoft.com/office/drawing/2014/main" id="{A97F0103-EA6E-4395-B7F2-939D51639D3C}"/>
                    </a:ext>
                  </a:extLst>
                </p:cNvPr>
                <p:cNvSpPr/>
                <p:nvPr/>
              </p:nvSpPr>
              <p:spPr>
                <a:xfrm>
                  <a:off x="8648723" y="2860671"/>
                  <a:ext cx="215900" cy="950915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DDF2066-D683-4D64-BF13-4D9CA04A0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8783" t="-3540" r="-1708" b="55670"/>
              <a:stretch/>
            </p:blipFill>
            <p:spPr>
              <a:xfrm>
                <a:off x="8491071" y="5086537"/>
                <a:ext cx="2362141" cy="2328457"/>
              </a:xfrm>
              <a:prstGeom prst="rect">
                <a:avLst/>
              </a:prstGeom>
            </p:spPr>
          </p:pic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6F4222-8F0C-4C05-BF0E-C948FF419531}"/>
                </a:ext>
              </a:extLst>
            </p:cNvPr>
            <p:cNvSpPr/>
            <p:nvPr/>
          </p:nvSpPr>
          <p:spPr>
            <a:xfrm>
              <a:off x="8382000" y="5448300"/>
              <a:ext cx="209550" cy="438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6924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229-196C-4572-973C-F9775892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0"/>
            <a:ext cx="10515600" cy="1325563"/>
          </a:xfrm>
        </p:spPr>
        <p:txBody>
          <a:bodyPr/>
          <a:lstStyle/>
          <a:p>
            <a:r>
              <a:rPr lang="en-GB" dirty="0"/>
              <a:t>Morphological consequences of hybridisation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2BD0-0CA1-4E1A-AD9F-C6843AD0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25562"/>
            <a:ext cx="4909682" cy="5396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Cryptic hybrids:</a:t>
            </a:r>
            <a:r>
              <a:rPr lang="en-GB" dirty="0"/>
              <a:t> Effect on phenotype depends what is </a:t>
            </a:r>
            <a:r>
              <a:rPr lang="en-GB" dirty="0" err="1"/>
              <a:t>introgressed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Heterosis: </a:t>
            </a:r>
            <a:r>
              <a:rPr lang="en-GB" dirty="0"/>
              <a:t>‘Hybrid vigour’, often expressed as greater size than either parent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Dysgenesis: </a:t>
            </a:r>
            <a:r>
              <a:rPr lang="en-GB" dirty="0"/>
              <a:t>Hybrid disfunction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Transgressive segregation:</a:t>
            </a:r>
            <a:r>
              <a:rPr lang="en-GB" dirty="0"/>
              <a:t> production of extreme phenotypes and great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27C77-A7B0-473E-B731-71385FE81AEA}"/>
              </a:ext>
            </a:extLst>
          </p:cNvPr>
          <p:cNvGrpSpPr/>
          <p:nvPr/>
        </p:nvGrpSpPr>
        <p:grpSpPr>
          <a:xfrm>
            <a:off x="6995203" y="1594151"/>
            <a:ext cx="4548782" cy="4859337"/>
            <a:chOff x="7465359" y="2965046"/>
            <a:chExt cx="4548782" cy="48593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9F59BB-B937-41D4-8CBC-113ABF35C801}"/>
                </a:ext>
              </a:extLst>
            </p:cNvPr>
            <p:cNvGrpSpPr/>
            <p:nvPr/>
          </p:nvGrpSpPr>
          <p:grpSpPr>
            <a:xfrm>
              <a:off x="7465359" y="2965046"/>
              <a:ext cx="4548782" cy="4859337"/>
              <a:chOff x="7465359" y="2965046"/>
              <a:chExt cx="4548782" cy="48593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D17FDB1-50B4-4F46-9693-FEEDF3EE54F8}"/>
                  </a:ext>
                </a:extLst>
              </p:cNvPr>
              <p:cNvGrpSpPr/>
              <p:nvPr/>
            </p:nvGrpSpPr>
            <p:grpSpPr>
              <a:xfrm>
                <a:off x="7465359" y="2965046"/>
                <a:ext cx="4548782" cy="4859337"/>
                <a:chOff x="6724673" y="1422400"/>
                <a:chExt cx="4548782" cy="485933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BD16867-FD7E-4DBF-8895-F6EE5ECB0290}"/>
                    </a:ext>
                  </a:extLst>
                </p:cNvPr>
                <p:cNvGrpSpPr/>
                <p:nvPr/>
              </p:nvGrpSpPr>
              <p:grpSpPr>
                <a:xfrm>
                  <a:off x="6724673" y="1422400"/>
                  <a:ext cx="4548782" cy="4859337"/>
                  <a:chOff x="6731000" y="1325563"/>
                  <a:chExt cx="4548782" cy="4859337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68016EF-953E-4233-A89C-8A3081390FC7}"/>
                      </a:ext>
                    </a:extLst>
                  </p:cNvPr>
                  <p:cNvGrpSpPr/>
                  <p:nvPr/>
                </p:nvGrpSpPr>
                <p:grpSpPr>
                  <a:xfrm>
                    <a:off x="6731000" y="1325563"/>
                    <a:ext cx="4548782" cy="4859337"/>
                    <a:chOff x="6731000" y="1325563"/>
                    <a:chExt cx="4548782" cy="4859337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5A80AE95-E25C-42C0-90FA-084CCF24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000" y="1325563"/>
                      <a:ext cx="4508500" cy="48593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45" name="Graphic 44">
                      <a:extLst>
                        <a:ext uri="{FF2B5EF4-FFF2-40B4-BE49-F238E27FC236}">
                          <a16:creationId xmlns:a16="http://schemas.microsoft.com/office/drawing/2014/main" id="{20A81A3A-FDCC-4B1B-BD4F-02884BC88C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 b="52130"/>
                    <a:stretch/>
                  </p:blipFill>
                  <p:spPr>
                    <a:xfrm>
                      <a:off x="6816628" y="1386292"/>
                      <a:ext cx="4463154" cy="2328457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Arrow: Right 41">
                    <a:extLst>
                      <a:ext uri="{FF2B5EF4-FFF2-40B4-BE49-F238E27FC236}">
                        <a16:creationId xmlns:a16="http://schemas.microsoft.com/office/drawing/2014/main" id="{4E193873-9BEC-4CC5-89BA-A580ECBB09F0}"/>
                      </a:ext>
                    </a:extLst>
                  </p:cNvPr>
                  <p:cNvSpPr/>
                  <p:nvPr/>
                </p:nvSpPr>
                <p:spPr>
                  <a:xfrm>
                    <a:off x="8547100" y="2501900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Arrow: Right 42">
                    <a:extLst>
                      <a:ext uri="{FF2B5EF4-FFF2-40B4-BE49-F238E27FC236}">
                        <a16:creationId xmlns:a16="http://schemas.microsoft.com/office/drawing/2014/main" id="{7CDCC52E-F174-4B0D-BA7B-AEDDBE8D5A9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547100" y="2282826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Arrow: Down 39">
                  <a:extLst>
                    <a:ext uri="{FF2B5EF4-FFF2-40B4-BE49-F238E27FC236}">
                      <a16:creationId xmlns:a16="http://schemas.microsoft.com/office/drawing/2014/main" id="{A97F0103-EA6E-4395-B7F2-939D51639D3C}"/>
                    </a:ext>
                  </a:extLst>
                </p:cNvPr>
                <p:cNvSpPr/>
                <p:nvPr/>
              </p:nvSpPr>
              <p:spPr>
                <a:xfrm>
                  <a:off x="8648723" y="2860671"/>
                  <a:ext cx="215900" cy="950915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DDF2066-D683-4D64-BF13-4D9CA04A0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8783" t="-3540" r="-1708" b="55670"/>
              <a:stretch/>
            </p:blipFill>
            <p:spPr>
              <a:xfrm>
                <a:off x="8491071" y="5086537"/>
                <a:ext cx="2362141" cy="2328457"/>
              </a:xfrm>
              <a:prstGeom prst="rect">
                <a:avLst/>
              </a:prstGeom>
            </p:spPr>
          </p:pic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6F4222-8F0C-4C05-BF0E-C948FF419531}"/>
                </a:ext>
              </a:extLst>
            </p:cNvPr>
            <p:cNvSpPr/>
            <p:nvPr/>
          </p:nvSpPr>
          <p:spPr>
            <a:xfrm>
              <a:off x="8382000" y="5448300"/>
              <a:ext cx="209550" cy="438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6CF5ED-A407-4CFD-A9E8-183FE02F5765}"/>
              </a:ext>
            </a:extLst>
          </p:cNvPr>
          <p:cNvGrpSpPr/>
          <p:nvPr/>
        </p:nvGrpSpPr>
        <p:grpSpPr>
          <a:xfrm>
            <a:off x="7083012" y="1253227"/>
            <a:ext cx="4548782" cy="4924829"/>
            <a:chOff x="6724673" y="1422400"/>
            <a:chExt cx="4548782" cy="49248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D62A63-34AE-4244-ACA1-1113933819F7}"/>
                </a:ext>
              </a:extLst>
            </p:cNvPr>
            <p:cNvGrpSpPr/>
            <p:nvPr/>
          </p:nvGrpSpPr>
          <p:grpSpPr>
            <a:xfrm>
              <a:off x="6724673" y="1422400"/>
              <a:ext cx="4548782" cy="4924829"/>
              <a:chOff x="6731000" y="1325563"/>
              <a:chExt cx="4548782" cy="492482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0F89589-BD74-433A-8E37-9E93C5E3AD13}"/>
                  </a:ext>
                </a:extLst>
              </p:cNvPr>
              <p:cNvGrpSpPr/>
              <p:nvPr/>
            </p:nvGrpSpPr>
            <p:grpSpPr>
              <a:xfrm>
                <a:off x="6731000" y="1325563"/>
                <a:ext cx="4548782" cy="4924829"/>
                <a:chOff x="6731000" y="1325563"/>
                <a:chExt cx="4548782" cy="492482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8D1A04-70AC-45E7-B8AE-DAFBF102815D}"/>
                    </a:ext>
                  </a:extLst>
                </p:cNvPr>
                <p:cNvSpPr/>
                <p:nvPr/>
              </p:nvSpPr>
              <p:spPr>
                <a:xfrm>
                  <a:off x="6731000" y="1325563"/>
                  <a:ext cx="4508500" cy="48593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FEC41F18-D594-401B-A454-4F8C0E451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6628" y="1386292"/>
                  <a:ext cx="4463154" cy="4864100"/>
                </a:xfrm>
                <a:prstGeom prst="rect">
                  <a:avLst/>
                </a:prstGeom>
              </p:spPr>
            </p:pic>
          </p:grp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E16A4A6C-7D42-4E89-9AB1-B827EF8CB14D}"/>
                  </a:ext>
                </a:extLst>
              </p:cNvPr>
              <p:cNvSpPr/>
              <p:nvPr/>
            </p:nvSpPr>
            <p:spPr>
              <a:xfrm>
                <a:off x="8547100" y="2501900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750371A7-6C6D-49AD-A8DC-7B0C82D93913}"/>
                  </a:ext>
                </a:extLst>
              </p:cNvPr>
              <p:cNvSpPr/>
              <p:nvPr/>
            </p:nvSpPr>
            <p:spPr>
              <a:xfrm rot="10800000">
                <a:off x="8547100" y="2282826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B5720D9-58AC-45DB-AC1E-37941E1F5765}"/>
                </a:ext>
              </a:extLst>
            </p:cNvPr>
            <p:cNvSpPr/>
            <p:nvPr/>
          </p:nvSpPr>
          <p:spPr>
            <a:xfrm>
              <a:off x="8648723" y="2860671"/>
              <a:ext cx="215900" cy="95091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0574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229-196C-4572-973C-F9775892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0"/>
            <a:ext cx="10515600" cy="1325563"/>
          </a:xfrm>
        </p:spPr>
        <p:txBody>
          <a:bodyPr/>
          <a:lstStyle/>
          <a:p>
            <a:r>
              <a:rPr lang="en-GB" dirty="0"/>
              <a:t>Morphological consequences of hybridisation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2BD0-0CA1-4E1A-AD9F-C6843AD0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25562"/>
            <a:ext cx="4909682" cy="5396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Cryptic hybrids:</a:t>
            </a:r>
            <a:r>
              <a:rPr lang="en-GB" dirty="0"/>
              <a:t> Effect on phenotype depends what is </a:t>
            </a:r>
            <a:r>
              <a:rPr lang="en-GB" dirty="0" err="1"/>
              <a:t>introgressed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Heterosis: </a:t>
            </a:r>
            <a:r>
              <a:rPr lang="en-GB" dirty="0"/>
              <a:t>‘Hybrid vigour’, often expressed as greater size than either parent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Dysgenesis: </a:t>
            </a:r>
            <a:r>
              <a:rPr lang="en-GB" dirty="0"/>
              <a:t>Hybrid disfunction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Transgressive segregation:</a:t>
            </a:r>
            <a:r>
              <a:rPr lang="en-GB" dirty="0"/>
              <a:t> production of extreme phenotypes and great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27C77-A7B0-473E-B731-71385FE81AEA}"/>
              </a:ext>
            </a:extLst>
          </p:cNvPr>
          <p:cNvGrpSpPr/>
          <p:nvPr/>
        </p:nvGrpSpPr>
        <p:grpSpPr>
          <a:xfrm>
            <a:off x="6995203" y="1594151"/>
            <a:ext cx="4548782" cy="4859337"/>
            <a:chOff x="7465359" y="2965046"/>
            <a:chExt cx="4548782" cy="48593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9F59BB-B937-41D4-8CBC-113ABF35C801}"/>
                </a:ext>
              </a:extLst>
            </p:cNvPr>
            <p:cNvGrpSpPr/>
            <p:nvPr/>
          </p:nvGrpSpPr>
          <p:grpSpPr>
            <a:xfrm>
              <a:off x="7465359" y="2965046"/>
              <a:ext cx="4548782" cy="4859337"/>
              <a:chOff x="7465359" y="2965046"/>
              <a:chExt cx="4548782" cy="48593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D17FDB1-50B4-4F46-9693-FEEDF3EE54F8}"/>
                  </a:ext>
                </a:extLst>
              </p:cNvPr>
              <p:cNvGrpSpPr/>
              <p:nvPr/>
            </p:nvGrpSpPr>
            <p:grpSpPr>
              <a:xfrm>
                <a:off x="7465359" y="2965046"/>
                <a:ext cx="4548782" cy="4859337"/>
                <a:chOff x="6724673" y="1422400"/>
                <a:chExt cx="4548782" cy="485933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BD16867-FD7E-4DBF-8895-F6EE5ECB0290}"/>
                    </a:ext>
                  </a:extLst>
                </p:cNvPr>
                <p:cNvGrpSpPr/>
                <p:nvPr/>
              </p:nvGrpSpPr>
              <p:grpSpPr>
                <a:xfrm>
                  <a:off x="6724673" y="1422400"/>
                  <a:ext cx="4548782" cy="4859337"/>
                  <a:chOff x="6731000" y="1325563"/>
                  <a:chExt cx="4548782" cy="4859337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68016EF-953E-4233-A89C-8A3081390FC7}"/>
                      </a:ext>
                    </a:extLst>
                  </p:cNvPr>
                  <p:cNvGrpSpPr/>
                  <p:nvPr/>
                </p:nvGrpSpPr>
                <p:grpSpPr>
                  <a:xfrm>
                    <a:off x="6731000" y="1325563"/>
                    <a:ext cx="4548782" cy="4859337"/>
                    <a:chOff x="6731000" y="1325563"/>
                    <a:chExt cx="4548782" cy="4859337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5A80AE95-E25C-42C0-90FA-084CCF24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000" y="1325563"/>
                      <a:ext cx="4508500" cy="48593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45" name="Graphic 44">
                      <a:extLst>
                        <a:ext uri="{FF2B5EF4-FFF2-40B4-BE49-F238E27FC236}">
                          <a16:creationId xmlns:a16="http://schemas.microsoft.com/office/drawing/2014/main" id="{20A81A3A-FDCC-4B1B-BD4F-02884BC88C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 b="52130"/>
                    <a:stretch/>
                  </p:blipFill>
                  <p:spPr>
                    <a:xfrm>
                      <a:off x="6816628" y="1386292"/>
                      <a:ext cx="4463154" cy="2328457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Arrow: Right 41">
                    <a:extLst>
                      <a:ext uri="{FF2B5EF4-FFF2-40B4-BE49-F238E27FC236}">
                        <a16:creationId xmlns:a16="http://schemas.microsoft.com/office/drawing/2014/main" id="{4E193873-9BEC-4CC5-89BA-A580ECBB09F0}"/>
                      </a:ext>
                    </a:extLst>
                  </p:cNvPr>
                  <p:cNvSpPr/>
                  <p:nvPr/>
                </p:nvSpPr>
                <p:spPr>
                  <a:xfrm>
                    <a:off x="8547100" y="2501900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Arrow: Right 42">
                    <a:extLst>
                      <a:ext uri="{FF2B5EF4-FFF2-40B4-BE49-F238E27FC236}">
                        <a16:creationId xmlns:a16="http://schemas.microsoft.com/office/drawing/2014/main" id="{7CDCC52E-F174-4B0D-BA7B-AEDDBE8D5A9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547100" y="2282826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Arrow: Down 39">
                  <a:extLst>
                    <a:ext uri="{FF2B5EF4-FFF2-40B4-BE49-F238E27FC236}">
                      <a16:creationId xmlns:a16="http://schemas.microsoft.com/office/drawing/2014/main" id="{A97F0103-EA6E-4395-B7F2-939D51639D3C}"/>
                    </a:ext>
                  </a:extLst>
                </p:cNvPr>
                <p:cNvSpPr/>
                <p:nvPr/>
              </p:nvSpPr>
              <p:spPr>
                <a:xfrm>
                  <a:off x="8648723" y="2860671"/>
                  <a:ext cx="215900" cy="950915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DDF2066-D683-4D64-BF13-4D9CA04A0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8783" t="-3540" r="-1708" b="55670"/>
              <a:stretch/>
            </p:blipFill>
            <p:spPr>
              <a:xfrm>
                <a:off x="8491071" y="5086537"/>
                <a:ext cx="2362141" cy="2328457"/>
              </a:xfrm>
              <a:prstGeom prst="rect">
                <a:avLst/>
              </a:prstGeom>
            </p:spPr>
          </p:pic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6F4222-8F0C-4C05-BF0E-C948FF419531}"/>
                </a:ext>
              </a:extLst>
            </p:cNvPr>
            <p:cNvSpPr/>
            <p:nvPr/>
          </p:nvSpPr>
          <p:spPr>
            <a:xfrm>
              <a:off x="8382000" y="5448300"/>
              <a:ext cx="209550" cy="438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6CF5ED-A407-4CFD-A9E8-183FE02F5765}"/>
              </a:ext>
            </a:extLst>
          </p:cNvPr>
          <p:cNvGrpSpPr/>
          <p:nvPr/>
        </p:nvGrpSpPr>
        <p:grpSpPr>
          <a:xfrm>
            <a:off x="7083012" y="1253227"/>
            <a:ext cx="4548782" cy="4924829"/>
            <a:chOff x="6724673" y="1422400"/>
            <a:chExt cx="4548782" cy="49248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D62A63-34AE-4244-ACA1-1113933819F7}"/>
                </a:ext>
              </a:extLst>
            </p:cNvPr>
            <p:cNvGrpSpPr/>
            <p:nvPr/>
          </p:nvGrpSpPr>
          <p:grpSpPr>
            <a:xfrm>
              <a:off x="6724673" y="1422400"/>
              <a:ext cx="4548782" cy="4924829"/>
              <a:chOff x="6731000" y="1325563"/>
              <a:chExt cx="4548782" cy="492482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0F89589-BD74-433A-8E37-9E93C5E3AD13}"/>
                  </a:ext>
                </a:extLst>
              </p:cNvPr>
              <p:cNvGrpSpPr/>
              <p:nvPr/>
            </p:nvGrpSpPr>
            <p:grpSpPr>
              <a:xfrm>
                <a:off x="6731000" y="1325563"/>
                <a:ext cx="4548782" cy="4924829"/>
                <a:chOff x="6731000" y="1325563"/>
                <a:chExt cx="4548782" cy="492482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8D1A04-70AC-45E7-B8AE-DAFBF102815D}"/>
                    </a:ext>
                  </a:extLst>
                </p:cNvPr>
                <p:cNvSpPr/>
                <p:nvPr/>
              </p:nvSpPr>
              <p:spPr>
                <a:xfrm>
                  <a:off x="6731000" y="1325563"/>
                  <a:ext cx="4508500" cy="48593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FEC41F18-D594-401B-A454-4F8C0E451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6628" y="1386292"/>
                  <a:ext cx="4463154" cy="4864100"/>
                </a:xfrm>
                <a:prstGeom prst="rect">
                  <a:avLst/>
                </a:prstGeom>
              </p:spPr>
            </p:pic>
          </p:grp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E16A4A6C-7D42-4E89-9AB1-B827EF8CB14D}"/>
                  </a:ext>
                </a:extLst>
              </p:cNvPr>
              <p:cNvSpPr/>
              <p:nvPr/>
            </p:nvSpPr>
            <p:spPr>
              <a:xfrm>
                <a:off x="8547100" y="2501900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750371A7-6C6D-49AD-A8DC-7B0C82D93913}"/>
                  </a:ext>
                </a:extLst>
              </p:cNvPr>
              <p:cNvSpPr/>
              <p:nvPr/>
            </p:nvSpPr>
            <p:spPr>
              <a:xfrm rot="10800000">
                <a:off x="8547100" y="2282826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B5720D9-58AC-45DB-AC1E-37941E1F5765}"/>
                </a:ext>
              </a:extLst>
            </p:cNvPr>
            <p:cNvSpPr/>
            <p:nvPr/>
          </p:nvSpPr>
          <p:spPr>
            <a:xfrm>
              <a:off x="8648723" y="2860671"/>
              <a:ext cx="215900" cy="95091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4992E-E119-46F7-8728-76B41CF3DA75}"/>
              </a:ext>
            </a:extLst>
          </p:cNvPr>
          <p:cNvGrpSpPr/>
          <p:nvPr/>
        </p:nvGrpSpPr>
        <p:grpSpPr>
          <a:xfrm>
            <a:off x="6790912" y="1106983"/>
            <a:ext cx="4838700" cy="5217318"/>
            <a:chOff x="12401550" y="1069182"/>
            <a:chExt cx="4838700" cy="52173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0DD466-EDD1-4D20-ADBB-7A7AA09A3BE6}"/>
                </a:ext>
              </a:extLst>
            </p:cNvPr>
            <p:cNvGrpSpPr/>
            <p:nvPr/>
          </p:nvGrpSpPr>
          <p:grpSpPr>
            <a:xfrm>
              <a:off x="12401550" y="1069182"/>
              <a:ext cx="4838700" cy="5217318"/>
              <a:chOff x="12401550" y="1069182"/>
              <a:chExt cx="4838700" cy="521731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4F8FD8-9F05-4A89-ACDC-7990948FDABF}"/>
                  </a:ext>
                </a:extLst>
              </p:cNvPr>
              <p:cNvSpPr/>
              <p:nvPr/>
            </p:nvSpPr>
            <p:spPr>
              <a:xfrm>
                <a:off x="12401550" y="1069182"/>
                <a:ext cx="4838700" cy="5217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D541465-BA71-4BF1-A371-65CA2F6E7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504466" y="1714501"/>
                <a:ext cx="4735784" cy="4058443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1B1BC9F-BD4D-4892-9B3F-596D2708924C}"/>
                </a:ext>
              </a:extLst>
            </p:cNvPr>
            <p:cNvGrpSpPr/>
            <p:nvPr/>
          </p:nvGrpSpPr>
          <p:grpSpPr>
            <a:xfrm>
              <a:off x="14367510" y="2675258"/>
              <a:ext cx="431800" cy="1301431"/>
              <a:chOff x="14337030" y="2675258"/>
              <a:chExt cx="431800" cy="1301431"/>
            </a:xfrm>
          </p:grpSpPr>
          <p:sp>
            <p:nvSpPr>
              <p:cNvPr id="23" name="Arrow: Down 22">
                <a:extLst>
                  <a:ext uri="{FF2B5EF4-FFF2-40B4-BE49-F238E27FC236}">
                    <a16:creationId xmlns:a16="http://schemas.microsoft.com/office/drawing/2014/main" id="{E1C28C01-6925-4D3D-B798-9C83C1B05931}"/>
                  </a:ext>
                </a:extLst>
              </p:cNvPr>
              <p:cNvSpPr/>
              <p:nvPr/>
            </p:nvSpPr>
            <p:spPr>
              <a:xfrm>
                <a:off x="14439900" y="3025774"/>
                <a:ext cx="215900" cy="950915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359369D3-92D7-4FF8-ACCE-256E6B8127E0}"/>
                  </a:ext>
                </a:extLst>
              </p:cNvPr>
              <p:cNvSpPr/>
              <p:nvPr/>
            </p:nvSpPr>
            <p:spPr>
              <a:xfrm rot="10800000">
                <a:off x="14337030" y="2675258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AEAE6FA8-2B33-4136-A965-CB243A3CAB0A}"/>
                  </a:ext>
                </a:extLst>
              </p:cNvPr>
              <p:cNvSpPr/>
              <p:nvPr/>
            </p:nvSpPr>
            <p:spPr>
              <a:xfrm>
                <a:off x="14337030" y="2850516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5610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229-196C-4572-973C-F9775892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0"/>
            <a:ext cx="10515600" cy="1325563"/>
          </a:xfrm>
        </p:spPr>
        <p:txBody>
          <a:bodyPr/>
          <a:lstStyle/>
          <a:p>
            <a:r>
              <a:rPr lang="en-GB" dirty="0"/>
              <a:t>Morphological consequences of hybridisation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2BD0-0CA1-4E1A-AD9F-C6843AD0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25562"/>
            <a:ext cx="4909682" cy="5396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Cryptic hybrids:</a:t>
            </a:r>
            <a:r>
              <a:rPr lang="en-GB" dirty="0"/>
              <a:t> Effect on phenotype depends what is </a:t>
            </a:r>
            <a:r>
              <a:rPr lang="en-GB" dirty="0" err="1"/>
              <a:t>introgressed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Heterosis: </a:t>
            </a:r>
            <a:r>
              <a:rPr lang="en-GB" dirty="0"/>
              <a:t>‘Hybrid vigour’, often expressed as greater size than either parent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Dysgenesis: </a:t>
            </a:r>
            <a:r>
              <a:rPr lang="en-GB" dirty="0"/>
              <a:t>Hybrid disfunction</a:t>
            </a:r>
            <a:endParaRPr lang="en-GB" b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/>
              <a:t>Transgressive segregation:</a:t>
            </a:r>
            <a:r>
              <a:rPr lang="en-GB" dirty="0"/>
              <a:t> production of extreme phenotypes and great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27C77-A7B0-473E-B731-71385FE81AEA}"/>
              </a:ext>
            </a:extLst>
          </p:cNvPr>
          <p:cNvGrpSpPr/>
          <p:nvPr/>
        </p:nvGrpSpPr>
        <p:grpSpPr>
          <a:xfrm>
            <a:off x="6995203" y="1594151"/>
            <a:ext cx="4548782" cy="4859337"/>
            <a:chOff x="7465359" y="2965046"/>
            <a:chExt cx="4548782" cy="48593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9F59BB-B937-41D4-8CBC-113ABF35C801}"/>
                </a:ext>
              </a:extLst>
            </p:cNvPr>
            <p:cNvGrpSpPr/>
            <p:nvPr/>
          </p:nvGrpSpPr>
          <p:grpSpPr>
            <a:xfrm>
              <a:off x="7465359" y="2965046"/>
              <a:ext cx="4548782" cy="4859337"/>
              <a:chOff x="7465359" y="2965046"/>
              <a:chExt cx="4548782" cy="48593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D17FDB1-50B4-4F46-9693-FEEDF3EE54F8}"/>
                  </a:ext>
                </a:extLst>
              </p:cNvPr>
              <p:cNvGrpSpPr/>
              <p:nvPr/>
            </p:nvGrpSpPr>
            <p:grpSpPr>
              <a:xfrm>
                <a:off x="7465359" y="2965046"/>
                <a:ext cx="4548782" cy="4859337"/>
                <a:chOff x="6724673" y="1422400"/>
                <a:chExt cx="4548782" cy="485933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BD16867-FD7E-4DBF-8895-F6EE5ECB0290}"/>
                    </a:ext>
                  </a:extLst>
                </p:cNvPr>
                <p:cNvGrpSpPr/>
                <p:nvPr/>
              </p:nvGrpSpPr>
              <p:grpSpPr>
                <a:xfrm>
                  <a:off x="6724673" y="1422400"/>
                  <a:ext cx="4548782" cy="4859337"/>
                  <a:chOff x="6731000" y="1325563"/>
                  <a:chExt cx="4548782" cy="4859337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68016EF-953E-4233-A89C-8A3081390FC7}"/>
                      </a:ext>
                    </a:extLst>
                  </p:cNvPr>
                  <p:cNvGrpSpPr/>
                  <p:nvPr/>
                </p:nvGrpSpPr>
                <p:grpSpPr>
                  <a:xfrm>
                    <a:off x="6731000" y="1325563"/>
                    <a:ext cx="4548782" cy="4859337"/>
                    <a:chOff x="6731000" y="1325563"/>
                    <a:chExt cx="4548782" cy="4859337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5A80AE95-E25C-42C0-90FA-084CCF24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000" y="1325563"/>
                      <a:ext cx="4508500" cy="48593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45" name="Graphic 44">
                      <a:extLst>
                        <a:ext uri="{FF2B5EF4-FFF2-40B4-BE49-F238E27FC236}">
                          <a16:creationId xmlns:a16="http://schemas.microsoft.com/office/drawing/2014/main" id="{20A81A3A-FDCC-4B1B-BD4F-02884BC88C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 b="52130"/>
                    <a:stretch/>
                  </p:blipFill>
                  <p:spPr>
                    <a:xfrm>
                      <a:off x="6816628" y="1386292"/>
                      <a:ext cx="4463154" cy="2328457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Arrow: Right 41">
                    <a:extLst>
                      <a:ext uri="{FF2B5EF4-FFF2-40B4-BE49-F238E27FC236}">
                        <a16:creationId xmlns:a16="http://schemas.microsoft.com/office/drawing/2014/main" id="{4E193873-9BEC-4CC5-89BA-A580ECBB09F0}"/>
                      </a:ext>
                    </a:extLst>
                  </p:cNvPr>
                  <p:cNvSpPr/>
                  <p:nvPr/>
                </p:nvSpPr>
                <p:spPr>
                  <a:xfrm>
                    <a:off x="8547100" y="2501900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Arrow: Right 42">
                    <a:extLst>
                      <a:ext uri="{FF2B5EF4-FFF2-40B4-BE49-F238E27FC236}">
                        <a16:creationId xmlns:a16="http://schemas.microsoft.com/office/drawing/2014/main" id="{7CDCC52E-F174-4B0D-BA7B-AEDDBE8D5A9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547100" y="2282826"/>
                    <a:ext cx="431800" cy="14922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Arrow: Down 39">
                  <a:extLst>
                    <a:ext uri="{FF2B5EF4-FFF2-40B4-BE49-F238E27FC236}">
                      <a16:creationId xmlns:a16="http://schemas.microsoft.com/office/drawing/2014/main" id="{A97F0103-EA6E-4395-B7F2-939D51639D3C}"/>
                    </a:ext>
                  </a:extLst>
                </p:cNvPr>
                <p:cNvSpPr/>
                <p:nvPr/>
              </p:nvSpPr>
              <p:spPr>
                <a:xfrm>
                  <a:off x="8648723" y="2860671"/>
                  <a:ext cx="215900" cy="950915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DDF2066-D683-4D64-BF13-4D9CA04A0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8783" t="-3540" r="-1708" b="55670"/>
              <a:stretch/>
            </p:blipFill>
            <p:spPr>
              <a:xfrm>
                <a:off x="8491071" y="5086537"/>
                <a:ext cx="2362141" cy="2328457"/>
              </a:xfrm>
              <a:prstGeom prst="rect">
                <a:avLst/>
              </a:prstGeom>
            </p:spPr>
          </p:pic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6F4222-8F0C-4C05-BF0E-C948FF419531}"/>
                </a:ext>
              </a:extLst>
            </p:cNvPr>
            <p:cNvSpPr/>
            <p:nvPr/>
          </p:nvSpPr>
          <p:spPr>
            <a:xfrm>
              <a:off x="8382000" y="5448300"/>
              <a:ext cx="209550" cy="438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6CF5ED-A407-4CFD-A9E8-183FE02F5765}"/>
              </a:ext>
            </a:extLst>
          </p:cNvPr>
          <p:cNvGrpSpPr/>
          <p:nvPr/>
        </p:nvGrpSpPr>
        <p:grpSpPr>
          <a:xfrm>
            <a:off x="7083012" y="1253227"/>
            <a:ext cx="4548782" cy="4924829"/>
            <a:chOff x="6724673" y="1422400"/>
            <a:chExt cx="4548782" cy="49248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D62A63-34AE-4244-ACA1-1113933819F7}"/>
                </a:ext>
              </a:extLst>
            </p:cNvPr>
            <p:cNvGrpSpPr/>
            <p:nvPr/>
          </p:nvGrpSpPr>
          <p:grpSpPr>
            <a:xfrm>
              <a:off x="6724673" y="1422400"/>
              <a:ext cx="4548782" cy="4924829"/>
              <a:chOff x="6731000" y="1325563"/>
              <a:chExt cx="4548782" cy="492482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0F89589-BD74-433A-8E37-9E93C5E3AD13}"/>
                  </a:ext>
                </a:extLst>
              </p:cNvPr>
              <p:cNvGrpSpPr/>
              <p:nvPr/>
            </p:nvGrpSpPr>
            <p:grpSpPr>
              <a:xfrm>
                <a:off x="6731000" y="1325563"/>
                <a:ext cx="4548782" cy="4924829"/>
                <a:chOff x="6731000" y="1325563"/>
                <a:chExt cx="4548782" cy="492482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8D1A04-70AC-45E7-B8AE-DAFBF102815D}"/>
                    </a:ext>
                  </a:extLst>
                </p:cNvPr>
                <p:cNvSpPr/>
                <p:nvPr/>
              </p:nvSpPr>
              <p:spPr>
                <a:xfrm>
                  <a:off x="6731000" y="1325563"/>
                  <a:ext cx="4508500" cy="48593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FEC41F18-D594-401B-A454-4F8C0E451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6628" y="1386292"/>
                  <a:ext cx="4463154" cy="4864100"/>
                </a:xfrm>
                <a:prstGeom prst="rect">
                  <a:avLst/>
                </a:prstGeom>
              </p:spPr>
            </p:pic>
          </p:grp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E16A4A6C-7D42-4E89-9AB1-B827EF8CB14D}"/>
                  </a:ext>
                </a:extLst>
              </p:cNvPr>
              <p:cNvSpPr/>
              <p:nvPr/>
            </p:nvSpPr>
            <p:spPr>
              <a:xfrm>
                <a:off x="8547100" y="2501900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750371A7-6C6D-49AD-A8DC-7B0C82D93913}"/>
                  </a:ext>
                </a:extLst>
              </p:cNvPr>
              <p:cNvSpPr/>
              <p:nvPr/>
            </p:nvSpPr>
            <p:spPr>
              <a:xfrm rot="10800000">
                <a:off x="8547100" y="2282826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B5720D9-58AC-45DB-AC1E-37941E1F5765}"/>
                </a:ext>
              </a:extLst>
            </p:cNvPr>
            <p:cNvSpPr/>
            <p:nvPr/>
          </p:nvSpPr>
          <p:spPr>
            <a:xfrm>
              <a:off x="8648723" y="2860671"/>
              <a:ext cx="215900" cy="95091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4992E-E119-46F7-8728-76B41CF3DA75}"/>
              </a:ext>
            </a:extLst>
          </p:cNvPr>
          <p:cNvGrpSpPr/>
          <p:nvPr/>
        </p:nvGrpSpPr>
        <p:grpSpPr>
          <a:xfrm>
            <a:off x="6790912" y="1106983"/>
            <a:ext cx="4838700" cy="5217318"/>
            <a:chOff x="12401550" y="1069182"/>
            <a:chExt cx="4838700" cy="52173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0DD466-EDD1-4D20-ADBB-7A7AA09A3BE6}"/>
                </a:ext>
              </a:extLst>
            </p:cNvPr>
            <p:cNvGrpSpPr/>
            <p:nvPr/>
          </p:nvGrpSpPr>
          <p:grpSpPr>
            <a:xfrm>
              <a:off x="12401550" y="1069182"/>
              <a:ext cx="4838700" cy="5217318"/>
              <a:chOff x="12401550" y="1069182"/>
              <a:chExt cx="4838700" cy="521731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4F8FD8-9F05-4A89-ACDC-7990948FDABF}"/>
                  </a:ext>
                </a:extLst>
              </p:cNvPr>
              <p:cNvSpPr/>
              <p:nvPr/>
            </p:nvSpPr>
            <p:spPr>
              <a:xfrm>
                <a:off x="12401550" y="1069182"/>
                <a:ext cx="4838700" cy="5217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D541465-BA71-4BF1-A371-65CA2F6E7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504466" y="1714501"/>
                <a:ext cx="4735784" cy="4058443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1B1BC9F-BD4D-4892-9B3F-596D2708924C}"/>
                </a:ext>
              </a:extLst>
            </p:cNvPr>
            <p:cNvGrpSpPr/>
            <p:nvPr/>
          </p:nvGrpSpPr>
          <p:grpSpPr>
            <a:xfrm>
              <a:off x="14367510" y="2675258"/>
              <a:ext cx="431800" cy="1301431"/>
              <a:chOff x="14337030" y="2675258"/>
              <a:chExt cx="431800" cy="1301431"/>
            </a:xfrm>
          </p:grpSpPr>
          <p:sp>
            <p:nvSpPr>
              <p:cNvPr id="23" name="Arrow: Down 22">
                <a:extLst>
                  <a:ext uri="{FF2B5EF4-FFF2-40B4-BE49-F238E27FC236}">
                    <a16:creationId xmlns:a16="http://schemas.microsoft.com/office/drawing/2014/main" id="{E1C28C01-6925-4D3D-B798-9C83C1B05931}"/>
                  </a:ext>
                </a:extLst>
              </p:cNvPr>
              <p:cNvSpPr/>
              <p:nvPr/>
            </p:nvSpPr>
            <p:spPr>
              <a:xfrm>
                <a:off x="14439900" y="3025774"/>
                <a:ext cx="215900" cy="950915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359369D3-92D7-4FF8-ACCE-256E6B8127E0}"/>
                  </a:ext>
                </a:extLst>
              </p:cNvPr>
              <p:cNvSpPr/>
              <p:nvPr/>
            </p:nvSpPr>
            <p:spPr>
              <a:xfrm rot="10800000">
                <a:off x="14337030" y="2675258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AEAE6FA8-2B33-4136-A965-CB243A3CAB0A}"/>
                  </a:ext>
                </a:extLst>
              </p:cNvPr>
              <p:cNvSpPr/>
              <p:nvPr/>
            </p:nvSpPr>
            <p:spPr>
              <a:xfrm>
                <a:off x="14337030" y="2850516"/>
                <a:ext cx="431800" cy="14922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201279-5EEC-426B-B92D-46A31A62B6AD}"/>
              </a:ext>
            </a:extLst>
          </p:cNvPr>
          <p:cNvGrpSpPr/>
          <p:nvPr/>
        </p:nvGrpSpPr>
        <p:grpSpPr>
          <a:xfrm>
            <a:off x="5513583" y="1195680"/>
            <a:ext cx="6486578" cy="5217318"/>
            <a:chOff x="5705422" y="1133471"/>
            <a:chExt cx="6486578" cy="521731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4544ED1-478A-4A6D-8624-EEA04D6214DF}"/>
                </a:ext>
              </a:extLst>
            </p:cNvPr>
            <p:cNvGrpSpPr/>
            <p:nvPr/>
          </p:nvGrpSpPr>
          <p:grpSpPr>
            <a:xfrm>
              <a:off x="5705422" y="1133471"/>
              <a:ext cx="6486578" cy="5217318"/>
              <a:chOff x="5705422" y="1133471"/>
              <a:chExt cx="6486578" cy="521731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7ECD8BC-7B3A-45F6-9124-5AA927C32D99}"/>
                  </a:ext>
                </a:extLst>
              </p:cNvPr>
              <p:cNvGrpSpPr/>
              <p:nvPr/>
            </p:nvGrpSpPr>
            <p:grpSpPr>
              <a:xfrm>
                <a:off x="5705422" y="1133471"/>
                <a:ext cx="6486578" cy="5217318"/>
                <a:chOff x="5705422" y="1133471"/>
                <a:chExt cx="6486578" cy="5217318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57793DB-83CD-410C-AB9C-8D821B3326CC}"/>
                    </a:ext>
                  </a:extLst>
                </p:cNvPr>
                <p:cNvSpPr/>
                <p:nvPr/>
              </p:nvSpPr>
              <p:spPr>
                <a:xfrm>
                  <a:off x="5705422" y="1133471"/>
                  <a:ext cx="6486578" cy="5217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0EBE67CC-61E1-4607-9707-D95513E14F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84934" y="1411483"/>
                  <a:ext cx="6004095" cy="4661294"/>
                </a:xfrm>
                <a:prstGeom prst="rect">
                  <a:avLst/>
                </a:prstGeom>
              </p:spPr>
            </p:pic>
          </p:grpSp>
          <p:sp>
            <p:nvSpPr>
              <p:cNvPr id="33" name="Arrow: Down 32">
                <a:extLst>
                  <a:ext uri="{FF2B5EF4-FFF2-40B4-BE49-F238E27FC236}">
                    <a16:creationId xmlns:a16="http://schemas.microsoft.com/office/drawing/2014/main" id="{0805DA33-E4BD-4BE7-AB66-A7BEE5BFB336}"/>
                  </a:ext>
                </a:extLst>
              </p:cNvPr>
              <p:cNvSpPr/>
              <p:nvPr/>
            </p:nvSpPr>
            <p:spPr>
              <a:xfrm>
                <a:off x="8460751" y="3354779"/>
                <a:ext cx="215900" cy="950915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70CDFE5A-E89F-4AF1-A990-4FA263E5260A}"/>
                </a:ext>
              </a:extLst>
            </p:cNvPr>
            <p:cNvSpPr/>
            <p:nvPr/>
          </p:nvSpPr>
          <p:spPr>
            <a:xfrm rot="10800000">
              <a:off x="8356669" y="3022997"/>
              <a:ext cx="431800" cy="14922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C40BFE5E-FB0F-438F-9E0D-234DE104D8A8}"/>
                </a:ext>
              </a:extLst>
            </p:cNvPr>
            <p:cNvSpPr/>
            <p:nvPr/>
          </p:nvSpPr>
          <p:spPr>
            <a:xfrm>
              <a:off x="8355468" y="3172223"/>
              <a:ext cx="431800" cy="14922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708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AA28-D7FC-402C-BEA3-5047CF88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0"/>
            <a:ext cx="10515600" cy="1325563"/>
          </a:xfrm>
        </p:spPr>
        <p:txBody>
          <a:bodyPr/>
          <a:lstStyle/>
          <a:p>
            <a:r>
              <a:rPr lang="en-GB" dirty="0"/>
              <a:t>How common is hybridisation in nature?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1CED5-8FC7-4E1A-9B19-30F312EE7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325563"/>
            <a:ext cx="547624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Rare per individual, but common per species</a:t>
            </a:r>
          </a:p>
          <a:p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25% vascular plants</a:t>
            </a:r>
          </a:p>
          <a:p>
            <a:pPr>
              <a:spcAft>
                <a:spcPts val="600"/>
              </a:spcAft>
            </a:pPr>
            <a:r>
              <a:rPr lang="en-GB" dirty="0"/>
              <a:t>~10% birds, butterflies and mammals</a:t>
            </a:r>
          </a:p>
          <a:p>
            <a:pPr>
              <a:spcAft>
                <a:spcPts val="600"/>
              </a:spcAft>
            </a:pPr>
            <a:r>
              <a:rPr lang="en-GB" dirty="0"/>
              <a:t>Some groups particularly prone to hybridisation: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25% British duck species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100% British game birds (grouse and allies)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25% Passion flower butterflies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90974-9F16-406B-B422-2DC85999E47A}"/>
              </a:ext>
            </a:extLst>
          </p:cNvPr>
          <p:cNvSpPr txBox="1"/>
          <p:nvPr/>
        </p:nvSpPr>
        <p:spPr>
          <a:xfrm>
            <a:off x="7830820" y="622046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Heliconius</a:t>
            </a:r>
            <a:r>
              <a:rPr lang="en-GB" i="1" dirty="0"/>
              <a:t> </a:t>
            </a:r>
            <a:r>
              <a:rPr lang="en-GB" dirty="0"/>
              <a:t>butterflies</a:t>
            </a:r>
            <a:endParaRPr lang="en-GB" i="1" dirty="0"/>
          </a:p>
        </p:txBody>
      </p:sp>
      <p:pic>
        <p:nvPicPr>
          <p:cNvPr id="1026" name="Picture 2" descr="Image result for heliconius butterfly">
            <a:extLst>
              <a:ext uri="{FF2B5EF4-FFF2-40B4-BE49-F238E27FC236}">
                <a16:creationId xmlns:a16="http://schemas.microsoft.com/office/drawing/2014/main" id="{01282613-2958-4B98-9A18-21BDAAF3E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t="11152" r="11857" b="14012"/>
          <a:stretch/>
        </p:blipFill>
        <p:spPr bwMode="auto">
          <a:xfrm>
            <a:off x="7075170" y="1171608"/>
            <a:ext cx="4777740" cy="47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2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AFDB-12BA-4A14-8DEC-77D9562E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18255"/>
            <a:ext cx="10515600" cy="1325563"/>
          </a:xfrm>
        </p:spPr>
        <p:txBody>
          <a:bodyPr/>
          <a:lstStyle/>
          <a:p>
            <a:r>
              <a:rPr lang="en-GB" dirty="0"/>
              <a:t>What is hybridisation?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9E96E-79B4-406E-B63B-F1FB8FC4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049" y="1343818"/>
            <a:ext cx="10515600" cy="1856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/>
              <a:t>“The process of an animal or plant breeding with an individual of another species or variety”.</a:t>
            </a:r>
          </a:p>
          <a:p>
            <a:pPr marL="0" indent="0">
              <a:buNone/>
            </a:pPr>
            <a:r>
              <a:rPr lang="en-GB" sz="4000" dirty="0"/>
              <a:t>	</a:t>
            </a:r>
            <a:r>
              <a:rPr lang="en-GB" sz="4000" i="1" dirty="0"/>
              <a:t>Oxford English Dictionary</a:t>
            </a:r>
          </a:p>
        </p:txBody>
      </p:sp>
      <p:pic>
        <p:nvPicPr>
          <p:cNvPr id="1028" name="Picture 4" descr="Image result for hybrid animals">
            <a:extLst>
              <a:ext uri="{FF2B5EF4-FFF2-40B4-BE49-F238E27FC236}">
                <a16:creationId xmlns:a16="http://schemas.microsoft.com/office/drawing/2014/main" id="{AC5F4B03-F14F-492C-96B7-9BB5D0A79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r="28190"/>
          <a:stretch/>
        </p:blipFill>
        <p:spPr bwMode="auto">
          <a:xfrm>
            <a:off x="9355711" y="3774600"/>
            <a:ext cx="2813429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ybrid animals">
            <a:extLst>
              <a:ext uri="{FF2B5EF4-FFF2-40B4-BE49-F238E27FC236}">
                <a16:creationId xmlns:a16="http://schemas.microsoft.com/office/drawing/2014/main" id="{57AC7AF7-B474-4BDC-A74F-F44874CF4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/>
          <a:stretch/>
        </p:blipFill>
        <p:spPr bwMode="auto">
          <a:xfrm>
            <a:off x="6096000" y="3786423"/>
            <a:ext cx="3262184" cy="307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4B78E9D-CE48-4F1E-B58E-24822D02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62" y="3781757"/>
            <a:ext cx="3115138" cy="31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ird man lascaux">
            <a:extLst>
              <a:ext uri="{FF2B5EF4-FFF2-40B4-BE49-F238E27FC236}">
                <a16:creationId xmlns:a16="http://schemas.microsoft.com/office/drawing/2014/main" id="{E1323BF8-F598-4189-A9B3-001EFB58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9181"/>
            <a:ext cx="3010637" cy="31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39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783F-5B9B-4006-BC0B-025E2758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18255"/>
            <a:ext cx="10515600" cy="1325563"/>
          </a:xfrm>
        </p:spPr>
        <p:txBody>
          <a:bodyPr/>
          <a:lstStyle/>
          <a:p>
            <a:r>
              <a:rPr lang="en-GB" dirty="0"/>
              <a:t>Useful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D037A-98F8-4767-A866-BAF090BD2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6" y="1322056"/>
            <a:ext cx="6185570" cy="61272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1" dirty="0"/>
              <a:t>Peer-reviewed articles</a:t>
            </a:r>
            <a:endParaRPr lang="en-GB" sz="2000" dirty="0"/>
          </a:p>
          <a:p>
            <a:pPr>
              <a:spcBef>
                <a:spcPts val="0"/>
              </a:spcBef>
            </a:pPr>
            <a:r>
              <a:rPr lang="en-GB" sz="2000" dirty="0"/>
              <a:t>Seehausen, 2004. Hybridization and adaptive radiation. Trends in ecology and evolution (TREE): 19: 198-207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Meier et al., 2017. Ancient hybridization fuels rapid cichlid fish </a:t>
            </a:r>
            <a:r>
              <a:rPr lang="en-GB" sz="2000" dirty="0" err="1"/>
              <a:t>adapative</a:t>
            </a:r>
            <a:r>
              <a:rPr lang="en-GB" sz="2000" dirty="0"/>
              <a:t> radiations. Nature Comms 8: 14363</a:t>
            </a:r>
          </a:p>
          <a:p>
            <a:pPr>
              <a:spcBef>
                <a:spcPts val="0"/>
              </a:spcBef>
            </a:pPr>
            <a:r>
              <a:rPr lang="en-GB" sz="2000" dirty="0" err="1"/>
              <a:t>Figueiro</a:t>
            </a:r>
            <a:r>
              <a:rPr lang="en-GB" sz="2000" dirty="0"/>
              <a:t>, et al. Genome-wide signatures of complex introgression and adaptation in the big cats. </a:t>
            </a:r>
            <a:r>
              <a:rPr lang="en-GB" sz="2000" i="1" dirty="0"/>
              <a:t>SCIENCE ADVANCES</a:t>
            </a:r>
            <a:r>
              <a:rPr lang="en-GB" sz="2000" dirty="0"/>
              <a:t>19 JUL 2017 : E1700299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Grant &amp; Grant, 1992. Hybridization of a bird species. </a:t>
            </a:r>
            <a:r>
              <a:rPr lang="en-GB" sz="2000" i="1" dirty="0"/>
              <a:t>Science: </a:t>
            </a:r>
            <a:r>
              <a:rPr lang="en-GB" sz="2000" dirty="0"/>
              <a:t>256,193-197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Mallet, 2005. Hybridization as an invasion of the genome. Trends in Ecology and Evolution 20: 229-237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 err="1"/>
              <a:t>Mavarez</a:t>
            </a:r>
            <a:r>
              <a:rPr lang="en-GB" sz="2000" dirty="0"/>
              <a:t> et al. 206. Speciation by hybridization in </a:t>
            </a:r>
            <a:r>
              <a:rPr lang="en-GB" sz="2000" i="1" dirty="0" err="1"/>
              <a:t>Heliconius</a:t>
            </a:r>
            <a:r>
              <a:rPr lang="en-GB" sz="2000" i="1" dirty="0"/>
              <a:t> </a:t>
            </a:r>
            <a:r>
              <a:rPr lang="en-GB" sz="2000" dirty="0"/>
              <a:t>butterflies. Nature 441: 868-871</a:t>
            </a:r>
          </a:p>
          <a:p>
            <a:pPr marL="0" indent="0">
              <a:buNone/>
            </a:pPr>
            <a:endParaRPr lang="en-GB" sz="1800" dirty="0"/>
          </a:p>
          <a:p>
            <a:pPr marL="171450" indent="-171450"/>
            <a:endParaRPr lang="en-GB" sz="1800" dirty="0"/>
          </a:p>
          <a:p>
            <a:pPr marL="171450" indent="-171450"/>
            <a:endParaRPr lang="en-GB" sz="1800" dirty="0"/>
          </a:p>
          <a:p>
            <a:pPr marL="171450" indent="-171450"/>
            <a:endParaRPr lang="en-GB" sz="1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800" b="1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C6C78-D8A7-4AF2-B059-F766CEB1A294}"/>
              </a:ext>
            </a:extLst>
          </p:cNvPr>
          <p:cNvSpPr txBox="1"/>
          <p:nvPr/>
        </p:nvSpPr>
        <p:spPr>
          <a:xfrm>
            <a:off x="6530476" y="1322056"/>
            <a:ext cx="555056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/>
              <a:t>Popular articles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www.nature.com/scitable/topicpage/hybrid-incompatibility-and-speciation-820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www.sciencenews.org/article/hybrids-reveal-barriers-successful-mating-between-species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www.nature.com/scitable/topicpage/hybrid-incompatibility-and-speciation-820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www.sciencenews.org/article/hybrids-reveal-barriers-successful-mating-between-species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www.quantamagazine.org/interspecies-hybrids-play-a-vital-role-in-evolution-20170824/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www.nature.com/articles/468891a (</a:t>
            </a:r>
            <a:r>
              <a:rPr lang="en-GB" sz="2000" dirty="0" err="1"/>
              <a:t>polars</a:t>
            </a:r>
            <a:r>
              <a:rPr lang="en-GB" sz="2000" dirty="0"/>
              <a:t> and grizzlies)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5229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66BF-22D9-4F7A-9186-9EE1DBA8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8" y="38100"/>
            <a:ext cx="10515600" cy="1325563"/>
          </a:xfrm>
        </p:spPr>
        <p:txBody>
          <a:bodyPr/>
          <a:lstStyle/>
          <a:p>
            <a:r>
              <a:rPr lang="en-GB" dirty="0"/>
              <a:t>What is a species?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7F79-A62C-4240-911F-83B0F26E5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8" y="1363663"/>
            <a:ext cx="6588211" cy="5275047"/>
          </a:xfrm>
        </p:spPr>
        <p:txBody>
          <a:bodyPr>
            <a:normAutofit/>
          </a:bodyPr>
          <a:lstStyle/>
          <a:p>
            <a:r>
              <a:rPr lang="en-GB" dirty="0"/>
              <a:t>Biological species concept (E. Mayr) – defined by reproductive isolation</a:t>
            </a:r>
          </a:p>
          <a:p>
            <a:r>
              <a:rPr lang="en-GB" dirty="0"/>
              <a:t>Criterion not met for many widely accepted species</a:t>
            </a:r>
          </a:p>
          <a:p>
            <a:r>
              <a:rPr lang="en-GB" dirty="0"/>
              <a:t>Utility for fossils (morphological species concept)</a:t>
            </a:r>
          </a:p>
          <a:p>
            <a:r>
              <a:rPr lang="en-GB" dirty="0"/>
              <a:t>Mating recognition / geographic barriers</a:t>
            </a:r>
          </a:p>
          <a:p>
            <a:r>
              <a:rPr lang="en-GB" dirty="0"/>
              <a:t>Human construct, useful but not necessarily representative of biological reality?</a:t>
            </a:r>
          </a:p>
          <a:p>
            <a:r>
              <a:rPr lang="en-GB" dirty="0"/>
              <a:t>“genetically differentiated lineages…”</a:t>
            </a:r>
          </a:p>
        </p:txBody>
      </p:sp>
      <p:pic>
        <p:nvPicPr>
          <p:cNvPr id="3074" name="Picture 2" descr="Image result for bird mating display">
            <a:extLst>
              <a:ext uri="{FF2B5EF4-FFF2-40B4-BE49-F238E27FC236}">
                <a16:creationId xmlns:a16="http://schemas.microsoft.com/office/drawing/2014/main" id="{4CE9C9B6-A01F-4D31-9376-6C30B6F1E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2959"/>
          <a:stretch/>
        </p:blipFill>
        <p:spPr bwMode="auto">
          <a:xfrm>
            <a:off x="7274012" y="1765046"/>
            <a:ext cx="4510215" cy="406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F1681-51BB-4DBA-9B84-9DA1A3D78D9A}"/>
              </a:ext>
            </a:extLst>
          </p:cNvPr>
          <p:cNvSpPr txBox="1"/>
          <p:nvPr/>
        </p:nvSpPr>
        <p:spPr>
          <a:xfrm>
            <a:off x="5839547" y="6214613"/>
            <a:ext cx="286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Rogers Ackermann, 2010</a:t>
            </a:r>
          </a:p>
        </p:txBody>
      </p:sp>
    </p:spTree>
    <p:extLst>
      <p:ext uri="{BB962C8B-B14F-4D97-AF65-F5344CB8AC3E}">
        <p14:creationId xmlns:p14="http://schemas.microsoft.com/office/powerpoint/2010/main" val="13172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6F3A-4C22-43BE-8C37-38A314466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490" y="727075"/>
            <a:ext cx="6938010" cy="20351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5000" dirty="0"/>
              <a:t>Is hybridisation an important evolutionary mechanism?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5000" dirty="0"/>
              <a:t>Has hybridisation played an important part in human evolution?</a:t>
            </a:r>
          </a:p>
        </p:txBody>
      </p:sp>
      <p:pic>
        <p:nvPicPr>
          <p:cNvPr id="4" name="Picture 6" descr="Image result for hybrid animals">
            <a:extLst>
              <a:ext uri="{FF2B5EF4-FFF2-40B4-BE49-F238E27FC236}">
                <a16:creationId xmlns:a16="http://schemas.microsoft.com/office/drawing/2014/main" id="{F71715FF-AEC7-4B91-9525-11A503DCD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16118"/>
          <a:stretch/>
        </p:blipFill>
        <p:spPr bwMode="auto">
          <a:xfrm>
            <a:off x="0" y="2450550"/>
            <a:ext cx="1804087" cy="31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hybrid animals">
            <a:extLst>
              <a:ext uri="{FF2B5EF4-FFF2-40B4-BE49-F238E27FC236}">
                <a16:creationId xmlns:a16="http://schemas.microsoft.com/office/drawing/2014/main" id="{C5CDABB6-4862-44FD-8D75-168C0FD88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4" t="7895" r="27363"/>
          <a:stretch/>
        </p:blipFill>
        <p:spPr bwMode="auto">
          <a:xfrm>
            <a:off x="8241957" y="2450550"/>
            <a:ext cx="3950043" cy="313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7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6401-3280-4867-9C70-F48C38E3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255"/>
            <a:ext cx="11550650" cy="1325563"/>
          </a:xfrm>
        </p:spPr>
        <p:txBody>
          <a:bodyPr/>
          <a:lstStyle/>
          <a:p>
            <a:r>
              <a:rPr lang="en-GB" dirty="0"/>
              <a:t>Hybridisation’s role in evolution- reduced 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5A2ED-86EC-4EDE-83A0-0B154B750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72" y="1068158"/>
            <a:ext cx="7537486" cy="57715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600" dirty="0"/>
              <a:t>Historical assumption: hybridisation is rare and  hybrids are sterile?</a:t>
            </a:r>
          </a:p>
          <a:p>
            <a:pPr>
              <a:spcAft>
                <a:spcPts val="1200"/>
              </a:spcAft>
            </a:pPr>
            <a:r>
              <a:rPr lang="en-GB" sz="2600" dirty="0"/>
              <a:t>Evolutionary dead-ends? </a:t>
            </a:r>
          </a:p>
          <a:p>
            <a:pPr>
              <a:spcAft>
                <a:spcPts val="1200"/>
              </a:spcAft>
            </a:pPr>
            <a:r>
              <a:rPr lang="en-GB" sz="2600" dirty="0"/>
              <a:t>If species are adapted to their niches, intermediates are likely to be less fit </a:t>
            </a:r>
          </a:p>
          <a:p>
            <a:pPr>
              <a:spcAft>
                <a:spcPts val="1200"/>
              </a:spcAft>
            </a:pPr>
            <a:r>
              <a:rPr lang="en-GB" sz="2600" dirty="0"/>
              <a:t>Hybrid zones of decreased fitness</a:t>
            </a:r>
          </a:p>
          <a:p>
            <a:pPr>
              <a:spcAft>
                <a:spcPts val="1200"/>
              </a:spcAft>
            </a:pPr>
            <a:r>
              <a:rPr lang="en-GB" sz="2600" dirty="0"/>
              <a:t>Reinforces separation -&gt; speciation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Hybrids are often less fit in either parent’s habitat, but can be of equal / superior fitness in novel habitats…</a:t>
            </a:r>
          </a:p>
        </p:txBody>
      </p:sp>
      <p:pic>
        <p:nvPicPr>
          <p:cNvPr id="3076" name="Picture 4" descr="Image result for hybrid monster">
            <a:extLst>
              <a:ext uri="{FF2B5EF4-FFF2-40B4-BE49-F238E27FC236}">
                <a16:creationId xmlns:a16="http://schemas.microsoft.com/office/drawing/2014/main" id="{5AE1C595-A7F8-448A-91BF-0C1E31D9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86" y="1545771"/>
            <a:ext cx="4013164" cy="46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2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84CE3-598F-46D4-A8BA-B43CF577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78" y="6083"/>
            <a:ext cx="11921322" cy="1325563"/>
          </a:xfrm>
        </p:spPr>
        <p:txBody>
          <a:bodyPr>
            <a:normAutofit/>
          </a:bodyPr>
          <a:lstStyle/>
          <a:p>
            <a:r>
              <a:rPr lang="en-GB" dirty="0"/>
              <a:t>Hybridisation’s role in evolution - source of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D81C-5C74-4A57-939F-B7ECF7C76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7755"/>
            <a:ext cx="7346451" cy="498610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/>
              <a:t>Variation = raw material of evolution</a:t>
            </a:r>
          </a:p>
          <a:p>
            <a:pPr>
              <a:spcAft>
                <a:spcPts val="1200"/>
              </a:spcAft>
            </a:pPr>
            <a:r>
              <a:rPr lang="en-GB" dirty="0"/>
              <a:t>Immediate source of potentially large-scale variation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Potentially more variation than in parent species (individually and combined)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Functional novelties – adaptations to local environments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Rapid response to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3E46E-6726-43F1-A415-8F82501D6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8"/>
          <a:stretch/>
        </p:blipFill>
        <p:spPr>
          <a:xfrm>
            <a:off x="7690381" y="1346886"/>
            <a:ext cx="4501619" cy="4164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4A176-8306-44C7-967F-5549F1C945C8}"/>
              </a:ext>
            </a:extLst>
          </p:cNvPr>
          <p:cNvSpPr txBox="1"/>
          <p:nvPr/>
        </p:nvSpPr>
        <p:spPr>
          <a:xfrm>
            <a:off x="9093200" y="5467843"/>
            <a:ext cx="238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‘grolar bear’, hybrid between a grizzly and polar bear</a:t>
            </a:r>
          </a:p>
        </p:txBody>
      </p:sp>
    </p:spTree>
    <p:extLst>
      <p:ext uri="{BB962C8B-B14F-4D97-AF65-F5344CB8AC3E}">
        <p14:creationId xmlns:p14="http://schemas.microsoft.com/office/powerpoint/2010/main" val="135779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84CE3-598F-46D4-A8BA-B43CF577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1323"/>
            <a:ext cx="12196821" cy="1325563"/>
          </a:xfrm>
        </p:spPr>
        <p:txBody>
          <a:bodyPr/>
          <a:lstStyle/>
          <a:p>
            <a:r>
              <a:rPr lang="en-GB" dirty="0"/>
              <a:t>Benefits of hybridisation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D81C-5C74-4A57-939F-B7ECF7C76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75990"/>
            <a:ext cx="6579384" cy="60289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Polar bears and grizzlies: potential adaptation to climate change?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Jaguars and lions: lion genes affecting optic nerves -&gt; better vision in jaguars.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Cichlid radiation in Lake Victoria: 700+ species in 150,000 years. </a:t>
            </a:r>
          </a:p>
        </p:txBody>
      </p:sp>
      <p:pic>
        <p:nvPicPr>
          <p:cNvPr id="2050" name="Picture 2" descr="Image result for cichlid hybridisation">
            <a:extLst>
              <a:ext uri="{FF2B5EF4-FFF2-40B4-BE49-F238E27FC236}">
                <a16:creationId xmlns:a16="http://schemas.microsoft.com/office/drawing/2014/main" id="{32B9F215-9C08-4047-B566-29BA4D028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1"/>
          <a:stretch/>
        </p:blipFill>
        <p:spPr bwMode="auto">
          <a:xfrm>
            <a:off x="7086600" y="1346886"/>
            <a:ext cx="4761470" cy="44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401B4-A8ED-4AE7-8600-83F35EEFA97A}"/>
              </a:ext>
            </a:extLst>
          </p:cNvPr>
          <p:cNvSpPr txBox="1"/>
          <p:nvPr/>
        </p:nvSpPr>
        <p:spPr>
          <a:xfrm>
            <a:off x="7457052" y="5944104"/>
            <a:ext cx="209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Cichlid radiation. Meier et al. 2017</a:t>
            </a:r>
          </a:p>
        </p:txBody>
      </p:sp>
    </p:spTree>
    <p:extLst>
      <p:ext uri="{BB962C8B-B14F-4D97-AF65-F5344CB8AC3E}">
        <p14:creationId xmlns:p14="http://schemas.microsoft.com/office/powerpoint/2010/main" val="78673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F0D5-D087-41E3-8022-92849861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0"/>
            <a:ext cx="6008914" cy="1325563"/>
          </a:xfrm>
        </p:spPr>
        <p:txBody>
          <a:bodyPr/>
          <a:lstStyle/>
          <a:p>
            <a:r>
              <a:rPr lang="en-GB" dirty="0"/>
              <a:t>Insufficient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F3EF8-33BF-4E8E-BCDB-BE364158D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25562"/>
            <a:ext cx="6819162" cy="534955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/>
              <a:t>Too little variation is deleterious</a:t>
            </a:r>
          </a:p>
          <a:p>
            <a:pPr>
              <a:spcAft>
                <a:spcPts val="1200"/>
              </a:spcAft>
            </a:pPr>
            <a:r>
              <a:rPr lang="en-GB" dirty="0"/>
              <a:t>Accumulation of errors / maladaptive traits</a:t>
            </a:r>
          </a:p>
          <a:p>
            <a:pPr>
              <a:spcAft>
                <a:spcPts val="1200"/>
              </a:spcAft>
            </a:pPr>
            <a:r>
              <a:rPr lang="en-GB" dirty="0"/>
              <a:t>Inbreeding depression</a:t>
            </a:r>
          </a:p>
          <a:p>
            <a:pPr>
              <a:spcAft>
                <a:spcPts val="1200"/>
              </a:spcAft>
            </a:pPr>
            <a:r>
              <a:rPr lang="en-GB" dirty="0"/>
              <a:t>Low population densities in Pleistocene hominins -&gt; inbreeding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Altai Neanderthal (120,000 </a:t>
            </a:r>
            <a:r>
              <a:rPr lang="en-GB" dirty="0" err="1"/>
              <a:t>ya</a:t>
            </a:r>
            <a:r>
              <a:rPr lang="en-GB" dirty="0"/>
              <a:t>)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El </a:t>
            </a:r>
            <a:r>
              <a:rPr lang="en-GB" dirty="0" err="1"/>
              <a:t>Sidrón</a:t>
            </a:r>
            <a:r>
              <a:rPr lang="en-GB" dirty="0"/>
              <a:t> (55,000 </a:t>
            </a:r>
            <a:r>
              <a:rPr lang="en-GB" dirty="0" err="1"/>
              <a:t>ya</a:t>
            </a:r>
            <a:r>
              <a:rPr lang="en-GB" dirty="0"/>
              <a:t>)</a:t>
            </a:r>
          </a:p>
          <a:p>
            <a:pPr>
              <a:spcAft>
                <a:spcPts val="1200"/>
              </a:spcAft>
            </a:pPr>
            <a:r>
              <a:rPr lang="en-GB" dirty="0"/>
              <a:t>Hybridisation = important source of genetic novelties?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864DA1-55C7-4A3D-9A07-033E32E75173}"/>
              </a:ext>
            </a:extLst>
          </p:cNvPr>
          <p:cNvGrpSpPr/>
          <p:nvPr/>
        </p:nvGrpSpPr>
        <p:grpSpPr>
          <a:xfrm>
            <a:off x="8373171" y="681036"/>
            <a:ext cx="3387029" cy="5241745"/>
            <a:chOff x="8373171" y="681036"/>
            <a:chExt cx="3387029" cy="5241745"/>
          </a:xfrm>
        </p:grpSpPr>
        <p:pic>
          <p:nvPicPr>
            <p:cNvPr id="5" name="Picture 2" descr="Related image">
              <a:extLst>
                <a:ext uri="{FF2B5EF4-FFF2-40B4-BE49-F238E27FC236}">
                  <a16:creationId xmlns:a16="http://schemas.microsoft.com/office/drawing/2014/main" id="{5DD43644-28AD-4A88-8AC2-0EF2F6776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9" t="7623" r="35143"/>
            <a:stretch/>
          </p:blipFill>
          <p:spPr bwMode="auto">
            <a:xfrm>
              <a:off x="8373171" y="681036"/>
              <a:ext cx="3387029" cy="3764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D34FB0-6008-4F8D-BF64-4BD2F0F463CD}"/>
                </a:ext>
              </a:extLst>
            </p:cNvPr>
            <p:cNvSpPr txBox="1"/>
            <p:nvPr/>
          </p:nvSpPr>
          <p:spPr>
            <a:xfrm>
              <a:off x="8373171" y="4445453"/>
              <a:ext cx="33870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Charles II of Spain, possessor of the ‘</a:t>
              </a:r>
              <a:r>
                <a:rPr lang="en-GB" dirty="0" err="1"/>
                <a:t>Habsburgh</a:t>
              </a:r>
              <a:r>
                <a:rPr lang="en-GB" dirty="0"/>
                <a:t> jaw’. Suffered mental and physical ill health likely due to generations of inbreeding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DEE221-1A1F-410D-B5B9-C6A4E499D2F2}"/>
              </a:ext>
            </a:extLst>
          </p:cNvPr>
          <p:cNvSpPr txBox="1"/>
          <p:nvPr/>
        </p:nvSpPr>
        <p:spPr>
          <a:xfrm>
            <a:off x="8470232" y="6119336"/>
            <a:ext cx="3721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Alvarez et al. 2009 </a:t>
            </a:r>
            <a:r>
              <a:rPr lang="en-GB" sz="1400" i="1" dirty="0" err="1"/>
              <a:t>PLoS</a:t>
            </a:r>
            <a:r>
              <a:rPr lang="en-GB" sz="1400" i="1" dirty="0"/>
              <a:t> One;</a:t>
            </a:r>
          </a:p>
          <a:p>
            <a:pPr algn="r"/>
            <a:r>
              <a:rPr lang="en-GB" sz="1400" dirty="0" err="1"/>
              <a:t>Prüfer</a:t>
            </a:r>
            <a:r>
              <a:rPr lang="en-GB" sz="1400" dirty="0"/>
              <a:t>, et al., 2014. </a:t>
            </a:r>
            <a:r>
              <a:rPr lang="en-GB" sz="1400" i="1" dirty="0"/>
              <a:t>Nature; </a:t>
            </a:r>
          </a:p>
          <a:p>
            <a:pPr algn="r"/>
            <a:r>
              <a:rPr lang="en-GB" sz="1400" dirty="0"/>
              <a:t>Ríos, et al. 2019. </a:t>
            </a:r>
            <a:r>
              <a:rPr lang="en-GB" sz="1400" i="1" dirty="0"/>
              <a:t>Nature</a:t>
            </a:r>
            <a:r>
              <a:rPr lang="en-GB" sz="1400" dirty="0"/>
              <a:t> S</a:t>
            </a:r>
            <a:r>
              <a:rPr lang="en-GB" sz="1400" i="1" dirty="0"/>
              <a:t>ci Reps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201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7CD5-59F7-4D28-881E-689C7FFB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2" y="18255"/>
            <a:ext cx="10515600" cy="1325563"/>
          </a:xfrm>
        </p:spPr>
        <p:txBody>
          <a:bodyPr/>
          <a:lstStyle/>
          <a:p>
            <a:r>
              <a:rPr lang="en-GB" dirty="0"/>
              <a:t>Hybridisation as an evolutionary mechanism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AF0E-5DC2-4B0C-AEEF-556C521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95" y="1430482"/>
            <a:ext cx="5881640" cy="5130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Fusion of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Genetic swamping of one species by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Reinforcing of reproductive isolation between taxa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Transfer of genetic material from one species into another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3000" dirty="0"/>
              <a:t>Origin of completely new species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09A89-F6C6-47DE-A437-BBF222BD16C7}"/>
              </a:ext>
            </a:extLst>
          </p:cNvPr>
          <p:cNvGrpSpPr/>
          <p:nvPr/>
        </p:nvGrpSpPr>
        <p:grpSpPr>
          <a:xfrm>
            <a:off x="7340955" y="1964846"/>
            <a:ext cx="3663366" cy="3784342"/>
            <a:chOff x="-3984846" y="-1503597"/>
            <a:chExt cx="3663366" cy="3784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2FF5A8-F00C-42D5-87E4-C860FCC22872}"/>
                </a:ext>
              </a:extLst>
            </p:cNvPr>
            <p:cNvGrpSpPr/>
            <p:nvPr/>
          </p:nvGrpSpPr>
          <p:grpSpPr>
            <a:xfrm>
              <a:off x="-3984846" y="-1503597"/>
              <a:ext cx="3663366" cy="3784342"/>
              <a:chOff x="6862020" y="1468193"/>
              <a:chExt cx="3663366" cy="378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9D425-BD9E-4B1B-8071-C9441EEABF57}"/>
                  </a:ext>
                </a:extLst>
              </p:cNvPr>
              <p:cNvSpPr/>
              <p:nvPr/>
            </p:nvSpPr>
            <p:spPr>
              <a:xfrm>
                <a:off x="6862020" y="1468193"/>
                <a:ext cx="3663366" cy="3784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5E18AED-C93C-4DD3-929B-CE68AC7C981D}"/>
                  </a:ext>
                </a:extLst>
              </p:cNvPr>
              <p:cNvSpPr/>
              <p:nvPr/>
            </p:nvSpPr>
            <p:spPr>
              <a:xfrm>
                <a:off x="6898651" y="3754416"/>
                <a:ext cx="1235675" cy="11738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A5389A7-8179-4BF3-8DEE-BDC70E7D5616}"/>
                  </a:ext>
                </a:extLst>
              </p:cNvPr>
              <p:cNvSpPr/>
              <p:nvPr/>
            </p:nvSpPr>
            <p:spPr>
              <a:xfrm>
                <a:off x="8090728" y="1719757"/>
                <a:ext cx="1235675" cy="117389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67ADAAC-427D-4178-B9E6-9E330F72D19F}"/>
                  </a:ext>
                </a:extLst>
              </p:cNvPr>
              <p:cNvSpPr/>
              <p:nvPr/>
            </p:nvSpPr>
            <p:spPr>
              <a:xfrm>
                <a:off x="9116224" y="3754416"/>
                <a:ext cx="1235675" cy="117389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C254BC5-3F96-4688-9225-62FF8FC45C03}"/>
                  </a:ext>
                </a:extLst>
              </p:cNvPr>
              <p:cNvSpPr/>
              <p:nvPr/>
            </p:nvSpPr>
            <p:spPr>
              <a:xfrm>
                <a:off x="8253531" y="4026841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B73DF72-87A2-476C-8C50-85342EB50412}"/>
                  </a:ext>
                </a:extLst>
              </p:cNvPr>
              <p:cNvSpPr/>
              <p:nvPr/>
            </p:nvSpPr>
            <p:spPr>
              <a:xfrm flipH="1">
                <a:off x="8233450" y="4341362"/>
                <a:ext cx="827581" cy="24577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42EABC7-2137-430E-A30C-E7A071DA2B31}"/>
                </a:ext>
              </a:extLst>
            </p:cNvPr>
            <p:cNvSpPr/>
            <p:nvPr/>
          </p:nvSpPr>
          <p:spPr>
            <a:xfrm rot="5400000" flipH="1">
              <a:off x="-2593336" y="390064"/>
              <a:ext cx="827581" cy="24577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08060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1716</Words>
  <Application>Microsoft Office PowerPoint</Application>
  <PresentationFormat>Widescreen</PresentationFormat>
  <Paragraphs>238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The role of hybridisation in evolution</vt:lpstr>
      <vt:lpstr>What is hybridisation?</vt:lpstr>
      <vt:lpstr>What is a species?</vt:lpstr>
      <vt:lpstr>PowerPoint Presentation</vt:lpstr>
      <vt:lpstr>Hybridisation’s role in evolution- reduced fitness</vt:lpstr>
      <vt:lpstr>Hybridisation’s role in evolution - source of variation</vt:lpstr>
      <vt:lpstr>Benefits of hybridisation</vt:lpstr>
      <vt:lpstr>Insufficient variation</vt:lpstr>
      <vt:lpstr>Hybridisation as an evolutionary mechanism </vt:lpstr>
      <vt:lpstr>Hybridisation as an evolutionary mechanism </vt:lpstr>
      <vt:lpstr>Hybridisation as an evolutionary mechanism </vt:lpstr>
      <vt:lpstr>Hybridisation as an evolutionary mechanism </vt:lpstr>
      <vt:lpstr>Hybridisation as an evolutionary mechanism </vt:lpstr>
      <vt:lpstr>When / when does hybridisation occur in nature?</vt:lpstr>
      <vt:lpstr>Morphological consequences of hybridisation</vt:lpstr>
      <vt:lpstr>Morphological consequences of hybridisation</vt:lpstr>
      <vt:lpstr>Morphological consequences of hybridisation</vt:lpstr>
      <vt:lpstr>Morphological consequences of hybridisation</vt:lpstr>
      <vt:lpstr>How common is hybridisation in nature?</vt:lpstr>
      <vt:lpstr>Useful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Hybridisation in human evolution</dc:title>
  <dc:creator>Laura Buck</dc:creator>
  <cp:lastModifiedBy>Laura Buck</cp:lastModifiedBy>
  <cp:revision>263</cp:revision>
  <dcterms:created xsi:type="dcterms:W3CDTF">2019-02-20T19:07:40Z</dcterms:created>
  <dcterms:modified xsi:type="dcterms:W3CDTF">2019-04-04T00:29:19Z</dcterms:modified>
</cp:coreProperties>
</file>